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charts/chart1.xml" ContentType="application/vnd.openxmlformats-officedocument.drawingml.chart+xml"/>
  <Override PartName="/ppt/theme/theme1.xml" ContentType="application/vnd.openxmlformats-officedocument.theme+xml"/>
  <Override PartName="/ppt/authors.xml" ContentType="application/vnd.ms-powerpoint.authors+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1"/>
  </p:notesMasterIdLst>
  <p:sldIdLst>
    <p:sldId id="302" r:id="rId4"/>
    <p:sldId id="271" r:id="rId5"/>
    <p:sldId id="303" r:id="rId6"/>
    <p:sldId id="304" r:id="rId7"/>
    <p:sldId id="305" r:id="rId8"/>
    <p:sldId id="306" r:id="rId9"/>
    <p:sldId id="284" r:id="rId10"/>
    <p:sldId id="324" r:id="rId11"/>
    <p:sldId id="307" r:id="rId12"/>
    <p:sldId id="308" r:id="rId13"/>
    <p:sldId id="309" r:id="rId14"/>
    <p:sldId id="310" r:id="rId15"/>
    <p:sldId id="292" r:id="rId16"/>
    <p:sldId id="289" r:id="rId17"/>
    <p:sldId id="311" r:id="rId18"/>
    <p:sldId id="321" r:id="rId19"/>
    <p:sldId id="313" r:id="rId20"/>
    <p:sldId id="293" r:id="rId21"/>
    <p:sldId id="314" r:id="rId22"/>
    <p:sldId id="315" r:id="rId23"/>
    <p:sldId id="316" r:id="rId24"/>
    <p:sldId id="319" r:id="rId25"/>
    <p:sldId id="317" r:id="rId26"/>
    <p:sldId id="318" r:id="rId27"/>
    <p:sldId id="322" r:id="rId28"/>
    <p:sldId id="320"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BFFBC-0B04-1F62-E8DE-1742620220D9}" name="Casavina Hall, Amy" initials="CA" userId="S::amy.casavinahall@ctunitedway.org::7ff4af1c-0644-4463-9016-a7dc22aedf3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3A2D8"/>
    <a:srgbClr val="FFB351"/>
    <a:srgbClr val="FBAF48"/>
    <a:srgbClr val="002F87"/>
    <a:srgbClr val="FADCA5"/>
    <a:srgbClr val="FFFFFF"/>
    <a:srgbClr val="F9B32F"/>
    <a:srgbClr val="519ED2"/>
    <a:srgbClr val="5C93D5"/>
    <a:srgbClr val="F4B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4BE0D-585E-4690-B79F-2435B907DF26}" v="22" dt="2023-09-13T15:06:59.891"/>
    <p1510:client id="{0D418E8A-36D0-C22F-4939-FA51A88A1D39}" v="511" dt="2023-09-12T15:32:10.110"/>
    <p1510:client id="{14F95002-7233-42C1-4DB1-A83547ED5913}" v="1" dt="2023-09-12T18:13:33.594"/>
    <p1510:client id="{78EADE34-FF99-1334-F9E3-56712C95F36C}" v="1" dt="2023-09-13T15:39:56.112"/>
    <p1510:client id="{B836AE19-C211-0367-55DD-F2453BB58831}" v="242" dt="2023-09-12T18:34:50.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ctunitedway-my.sharepoint.com/personal/amy_casavinahall_ctunitedway_org/Documents/ALICE/2023%20Report/Supporting%20Docs/Change%20in%20HSB%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'[Change in HSB over time.xlsx]Change in HSB'!$B$2</c:f>
              <c:strCache>
                <c:ptCount val="1"/>
                <c:pt idx="0">
                  <c:v>Single Adult</c:v>
                </c:pt>
              </c:strCache>
            </c:strRef>
          </c:tx>
          <c:spPr>
            <a:ln w="22225" cap="rnd">
              <a:solidFill>
                <a:srgbClr val="4472C4"/>
              </a:solidFill>
              <a:prstDash val="solid"/>
              <a:round/>
            </a:ln>
            <a:effectLst/>
          </c:spPr>
          <c:marker>
            <c:symbol val="circle"/>
            <c:size val="13"/>
            <c:spPr>
              <a:noFill/>
              <a:ln w="9525">
                <a:solidFill>
                  <a:srgbClr val="4472C4"/>
                </a:solidFill>
                <a:prstDash val="solid"/>
                <a:round/>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'[Change in HSB over time.xlsx]Change in HSB'!$A$3:$A$7</c:f>
              <c:strCache>
                <c:ptCount val="5"/>
                <c:pt idx="0">
                  <c:v>2014</c:v>
                </c:pt>
                <c:pt idx="1">
                  <c:v>2016</c:v>
                </c:pt>
                <c:pt idx="2">
                  <c:v>2018</c:v>
                </c:pt>
                <c:pt idx="3">
                  <c:v>2021</c:v>
                </c:pt>
                <c:pt idx="4">
                  <c:v>Projected 2023</c:v>
                </c:pt>
              </c:strCache>
            </c:strRef>
          </c:cat>
          <c:val>
            <c:numRef>
              <c:f>'[Change in HSB over time.xlsx]Change in HSB'!$B$3:$B$7</c:f>
              <c:numCache>
                <c:formatCode>_("$"* #,##0_);_("$"* \(#,##0\);_("$"* "-"??_);_(@_)</c:formatCode>
                <c:ptCount val="5"/>
                <c:pt idx="0">
                  <c:v>22656</c:v>
                </c:pt>
                <c:pt idx="1">
                  <c:v>24672</c:v>
                </c:pt>
                <c:pt idx="2">
                  <c:v>28909</c:v>
                </c:pt>
                <c:pt idx="3">
                  <c:v>33120</c:v>
                </c:pt>
                <c:pt idx="4">
                  <c:v>39000</c:v>
                </c:pt>
              </c:numCache>
            </c:numRef>
          </c:val>
          <c:smooth val="0"/>
          <c:extLst>
            <c:ext xmlns:c16="http://schemas.microsoft.com/office/drawing/2014/chart" uri="{C3380CC4-5D6E-409C-BE32-E72D297353CC}">
              <c16:uniqueId val="{00000000-C316-4419-9794-066315713DB2}"/>
            </c:ext>
          </c:extLst>
        </c:ser>
        <c:ser>
          <c:idx val="1"/>
          <c:order val="1"/>
          <c:tx>
            <c:strRef>
              <c:f>'[Change in HSB over time.xlsx]Change in HSB'!$C$2</c:f>
              <c:strCache>
                <c:ptCount val="1"/>
                <c:pt idx="0">
                  <c:v>Family of Four</c:v>
                </c:pt>
              </c:strCache>
            </c:strRef>
          </c:tx>
          <c:spPr>
            <a:ln w="22225" cap="rnd">
              <a:solidFill>
                <a:srgbClr val="ED7D31"/>
              </a:solidFill>
              <a:prstDash val="solid"/>
              <a:round/>
            </a:ln>
            <a:effectLst/>
          </c:spPr>
          <c:marker>
            <c:symbol val="circle"/>
            <c:size val="13"/>
            <c:spPr>
              <a:noFill/>
              <a:ln w="9525">
                <a:solidFill>
                  <a:srgbClr val="ED7D31"/>
                </a:solidFill>
                <a:prstDash val="solid"/>
                <a:round/>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'[Change in HSB over time.xlsx]Change in HSB'!$A$3:$A$7</c:f>
              <c:strCache>
                <c:ptCount val="5"/>
                <c:pt idx="0">
                  <c:v>2014</c:v>
                </c:pt>
                <c:pt idx="1">
                  <c:v>2016</c:v>
                </c:pt>
                <c:pt idx="2">
                  <c:v>2018</c:v>
                </c:pt>
                <c:pt idx="3">
                  <c:v>2021</c:v>
                </c:pt>
                <c:pt idx="4">
                  <c:v>Projected 2023</c:v>
                </c:pt>
              </c:strCache>
            </c:strRef>
          </c:cat>
          <c:val>
            <c:numRef>
              <c:f>'[Change in HSB over time.xlsx]Change in HSB'!$C$3:$C$7</c:f>
              <c:numCache>
                <c:formatCode>_("$"* #,##0_);_("$"* \(#,##0\);_("$"* "-"??_);_(@_)</c:formatCode>
                <c:ptCount val="5"/>
                <c:pt idx="0">
                  <c:v>70788</c:v>
                </c:pt>
                <c:pt idx="1">
                  <c:v>77832</c:v>
                </c:pt>
                <c:pt idx="2">
                  <c:v>90660</c:v>
                </c:pt>
                <c:pt idx="3">
                  <c:v>106632</c:v>
                </c:pt>
                <c:pt idx="4">
                  <c:v>126000</c:v>
                </c:pt>
              </c:numCache>
            </c:numRef>
          </c:val>
          <c:smooth val="0"/>
          <c:extLst>
            <c:ext xmlns:c16="http://schemas.microsoft.com/office/drawing/2014/chart" uri="{C3380CC4-5D6E-409C-BE32-E72D297353CC}">
              <c16:uniqueId val="{00000001-C316-4419-9794-066315713DB2}"/>
            </c:ext>
          </c:extLst>
        </c:ser>
        <c:dLbls>
          <c:dLblPos val="ctr"/>
          <c:showLegendKey val="0"/>
          <c:showVal val="1"/>
          <c:showCatName val="0"/>
          <c:showSerName val="0"/>
          <c:showPercent val="0"/>
          <c:showBubbleSize val="0"/>
        </c:dLbls>
        <c:marker val="1"/>
        <c:smooth val="0"/>
        <c:axId val="864401024"/>
        <c:axId val="864402752"/>
      </c:lineChart>
      <c:catAx>
        <c:axId val="864401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864402752"/>
        <c:crosses val="autoZero"/>
        <c:auto val="1"/>
        <c:lblAlgn val="ctr"/>
        <c:lblOffset val="100"/>
        <c:noMultiLvlLbl val="0"/>
      </c:catAx>
      <c:valAx>
        <c:axId val="864402752"/>
        <c:scaling>
          <c:orientation val="minMax"/>
        </c:scaling>
        <c:delete val="0"/>
        <c:axPos val="l"/>
        <c:numFmt formatCode="_(&quot;$&quot;* #,##0_);_(&quot;$&quot;* \(#,##0\);_(&quot;$&quot;* &quot;-&quot;??_);_(@_)"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64401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15A37-C964-42F0-90FC-A03D7E04BEC5}" type="datetimeFigureOut">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F7425-8171-451B-9A0B-1C493B39DDF1}" type="slidenum">
              <a:t>‹#›</a:t>
            </a:fld>
            <a:endParaRPr lang="en-US"/>
          </a:p>
        </p:txBody>
      </p:sp>
    </p:spTree>
    <p:extLst>
      <p:ext uri="{BB962C8B-B14F-4D97-AF65-F5344CB8AC3E}">
        <p14:creationId xmlns:p14="http://schemas.microsoft.com/office/powerpoint/2010/main" val="3202826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DF7425-8171-451B-9A0B-1C493B39DDF1}" type="slidenum">
              <a:rPr lang="en-US" smtClean="0"/>
              <a:t>1</a:t>
            </a:fld>
            <a:endParaRPr lang="en-US"/>
          </a:p>
        </p:txBody>
      </p:sp>
    </p:spTree>
    <p:extLst>
      <p:ext uri="{BB962C8B-B14F-4D97-AF65-F5344CB8AC3E}">
        <p14:creationId xmlns:p14="http://schemas.microsoft.com/office/powerpoint/2010/main" val="422921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cs typeface="Calibri"/>
              </a:rPr>
              <a:t>A few changes to note this year: </a:t>
            </a:r>
          </a:p>
          <a:p>
            <a:pPr marL="171450" indent="-171450">
              <a:buFont typeface="Calibri"/>
              <a:buChar char="-"/>
            </a:pPr>
            <a:r>
              <a:rPr lang="en-US">
                <a:cs typeface="Calibri"/>
              </a:rPr>
              <a:t>Utilities are broken-out from Rent</a:t>
            </a:r>
          </a:p>
          <a:p>
            <a:pPr marL="171450" indent="-171450">
              <a:buFont typeface="Calibri"/>
              <a:buChar char="-"/>
            </a:pPr>
            <a:r>
              <a:rPr lang="en-US">
                <a:cs typeface="Calibri"/>
              </a:rPr>
              <a:t>The USDA made changes to the Thrifty Food Plan that includes healthier options than those included in the past definition. </a:t>
            </a:r>
          </a:p>
          <a:p>
            <a:pPr marL="171450" indent="-171450">
              <a:buFont typeface="Calibri"/>
              <a:buChar char="-"/>
            </a:pPr>
            <a:r>
              <a:rPr lang="en-US">
                <a:cs typeface="Calibri"/>
              </a:rPr>
              <a:t>For families with dependents, the Taxes category includes tax credits for the temporarily, expanded federal Child Tax Credit and Child and Dependent Care Tax Credits, as well as federal, state and local taxes owed.</a:t>
            </a:r>
          </a:p>
        </p:txBody>
      </p:sp>
      <p:sp>
        <p:nvSpPr>
          <p:cNvPr id="4" name="Slide Number Placeholder 3"/>
          <p:cNvSpPr>
            <a:spLocks noGrp="1"/>
          </p:cNvSpPr>
          <p:nvPr>
            <p:ph type="sldNum" sz="quarter" idx="5"/>
          </p:nvPr>
        </p:nvSpPr>
        <p:spPr/>
        <p:txBody>
          <a:bodyPr/>
          <a:lstStyle/>
          <a:p>
            <a:fld id="{17DF7425-8171-451B-9A0B-1C493B39DDF1}" type="slidenum">
              <a:t>10</a:t>
            </a:fld>
            <a:endParaRPr lang="en-US"/>
          </a:p>
        </p:txBody>
      </p:sp>
    </p:spTree>
    <p:extLst>
      <p:ext uri="{BB962C8B-B14F-4D97-AF65-F5344CB8AC3E}">
        <p14:creationId xmlns:p14="http://schemas.microsoft.com/office/powerpoint/2010/main" val="175198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11</a:t>
            </a:fld>
            <a:endParaRPr lang="en-US"/>
          </a:p>
        </p:txBody>
      </p:sp>
    </p:spTree>
    <p:extLst>
      <p:ext uri="{BB962C8B-B14F-4D97-AF65-F5344CB8AC3E}">
        <p14:creationId xmlns:p14="http://schemas.microsoft.com/office/powerpoint/2010/main" val="329477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[LOCALIZE BY ADDING YOUR REGIONAL HOUSEHOLD SURVIVAL BUDGET TABLE HERE]</a:t>
            </a:r>
            <a:endParaRPr lang="en-US"/>
          </a:p>
          <a:p>
            <a:endParaRPr lang="en-US">
              <a:cs typeface="Calibri"/>
            </a:endParaRPr>
          </a:p>
          <a:p>
            <a:r>
              <a:rPr lang="en-US">
                <a:cs typeface="Calibri"/>
              </a:rPr>
              <a:t>Household Survival Budget (HSB) for a Single Adult and a family of four with two working parents, one infant, and one preschooler. In Connecticut, a family with two young children requires significant income to provide child care – notice it is the largest line item in the HSB.</a:t>
            </a:r>
            <a:endParaRPr lang="en-US"/>
          </a:p>
          <a:p>
            <a:endParaRPr lang="en-US">
              <a:cs typeface="Calibri"/>
            </a:endParaRPr>
          </a:p>
          <a:p>
            <a:r>
              <a:rPr lang="en-US"/>
              <a:t>The 2021 HSB for a family of with two children – shows the difference in the budget with pandemic-related enhanced federal benefits, like the temporarily increased federal Child Tax Credit and Child and Dependent Care Credits included, and with those credits removed. But those important benefit enhancements have expired. Expired, had low uptake by ALICE households or exclusions that created barriers for ALICE households. The $106,000-figure is a more accurate representation of actual costs, and helps us track ALICE wages and income over time.</a:t>
            </a:r>
            <a:endParaRPr lang="en-US">
              <a:cs typeface="Calibri"/>
            </a:endParaRPr>
          </a:p>
          <a:p>
            <a:endParaRPr lang="en-US"/>
          </a:p>
          <a:p>
            <a:r>
              <a:rPr lang="en-US">
                <a:cs typeface="Calibri"/>
              </a:rPr>
              <a:t>This is a conservative budget. Many families incur higher costs, especially for housing, as units may not be available at HUD Fair Market Rent. </a:t>
            </a:r>
          </a:p>
          <a:p>
            <a:endParaRPr lang="en-US">
              <a:cs typeface="Calibri"/>
            </a:endParaRPr>
          </a:p>
          <a:p>
            <a:r>
              <a:rPr lang="en-US" b="1">
                <a:cs typeface="Calibri"/>
              </a:rPr>
              <a:t>Traditional public assistance does not reach all people in households that are struggling financially. </a:t>
            </a:r>
            <a:r>
              <a:rPr lang="en-US">
                <a:cs typeface="Calibri"/>
              </a:rPr>
              <a:t>Due to income and assets limits, most ALICE households are not able to participate in public assistance. For example, only 12% of people living below the ALICE threshold in CT received TANF or General Assistance support in 2021.</a:t>
            </a:r>
          </a:p>
          <a:p>
            <a:endParaRPr lang="en-US">
              <a:cs typeface="Calibri"/>
            </a:endParaRPr>
          </a:p>
          <a:p>
            <a:r>
              <a:rPr lang="en-US"/>
              <a:t>Note: the 2021 Federal Poverty Level was single = $12,880; Family = $26, 500</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12</a:t>
            </a:fld>
            <a:endParaRPr lang="en-US"/>
          </a:p>
        </p:txBody>
      </p:sp>
    </p:spTree>
    <p:extLst>
      <p:ext uri="{BB962C8B-B14F-4D97-AF65-F5344CB8AC3E}">
        <p14:creationId xmlns:p14="http://schemas.microsoft.com/office/powerpoint/2010/main" val="257808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United For ALICE estimates that 45% of Connecticut households living below the ALICE Threshold with children did not receive the enhanced federal Child Tax Credit.</a:t>
            </a:r>
          </a:p>
          <a:p>
            <a:r>
              <a:rPr lang="en-US"/>
              <a:t>The Urban Institute and Brookings Institution Tax Policy Center notes that that while the CDCTC was temporarily expanded and made refundable for 2021, it benefits only a small share of parents</a:t>
            </a:r>
          </a:p>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13</a:t>
            </a:fld>
            <a:endParaRPr lang="en-US"/>
          </a:p>
        </p:txBody>
      </p:sp>
    </p:spTree>
    <p:extLst>
      <p:ext uri="{BB962C8B-B14F-4D97-AF65-F5344CB8AC3E}">
        <p14:creationId xmlns:p14="http://schemas.microsoft.com/office/powerpoint/2010/main" val="160480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November 2021, 41% of households below the ALICE threshold had enough emergency savings, or "rainy day funds," to cover 3-months of expenses, according to the Federal Reserve SHED survey. In October 2019 it was 54%</a:t>
            </a:r>
          </a:p>
          <a:p>
            <a:endParaRPr lang="en-US">
              <a:cs typeface="Calibri"/>
            </a:endParaRPr>
          </a:p>
          <a:p>
            <a:r>
              <a:rPr lang="en-US"/>
              <a:t>Relatively small, unexpected expenses, such as a car repair or a modest medical bill, can be a hardship for many families. When faced with a hypothetical expense of $400, 63 percent of all adults in 2022 said they would have covered it exclusively using cash or equivalents. The remainder said they would have paid by borrowing or selling something, or said they would not have been able to cover the expense.</a:t>
            </a:r>
            <a:endParaRPr lang="en-US">
              <a:cs typeface="Calibri"/>
            </a:endParaRPr>
          </a:p>
          <a:p>
            <a:r>
              <a:rPr lang="en-US"/>
              <a:t>In 2022, parents saw a drop of 7 percentage points in this measure to 57 percent. The Fed speculates it has to do with the expiration of the enhanced federal Child Tax Credit.</a:t>
            </a:r>
          </a:p>
        </p:txBody>
      </p:sp>
      <p:sp>
        <p:nvSpPr>
          <p:cNvPr id="4" name="Slide Number Placeholder 3"/>
          <p:cNvSpPr>
            <a:spLocks noGrp="1"/>
          </p:cNvSpPr>
          <p:nvPr>
            <p:ph type="sldNum" sz="quarter" idx="5"/>
          </p:nvPr>
        </p:nvSpPr>
        <p:spPr/>
        <p:txBody>
          <a:bodyPr/>
          <a:lstStyle/>
          <a:p>
            <a:fld id="{17DF7425-8171-451B-9A0B-1C493B39DDF1}" type="slidenum">
              <a:t>14</a:t>
            </a:fld>
            <a:endParaRPr lang="en-US"/>
          </a:p>
        </p:txBody>
      </p:sp>
    </p:spTree>
    <p:extLst>
      <p:ext uri="{BB962C8B-B14F-4D97-AF65-F5344CB8AC3E}">
        <p14:creationId xmlns:p14="http://schemas.microsoft.com/office/powerpoint/2010/main" val="4186099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US">
                <a:solidFill>
                  <a:schemeClr val="tx2"/>
                </a:solidFill>
                <a:latin typeface="Roboto"/>
                <a:ea typeface="+mn-lt"/>
                <a:cs typeface="Roboto"/>
              </a:rPr>
              <a:t>The HSB tells us about actual costs for CT households in different parts of the state. The other part of the equation is income.</a:t>
            </a:r>
            <a:endParaRPr lang="en-US">
              <a:solidFill>
                <a:schemeClr val="tx2"/>
              </a:solidFill>
              <a:latin typeface="Roboto"/>
              <a:ea typeface="Roboto"/>
              <a:cs typeface="Roboto"/>
            </a:endParaRPr>
          </a:p>
          <a:p>
            <a:pPr>
              <a:lnSpc>
                <a:spcPct val="114999"/>
              </a:lnSpc>
            </a:pPr>
            <a:endParaRPr lang="en-US">
              <a:solidFill>
                <a:schemeClr val="tx2"/>
              </a:solidFill>
              <a:latin typeface="Roboto"/>
              <a:ea typeface="+mn-lt"/>
              <a:cs typeface="Roboto"/>
            </a:endParaRPr>
          </a:p>
          <a:p>
            <a:pPr>
              <a:lnSpc>
                <a:spcPct val="114999"/>
              </a:lnSpc>
            </a:pPr>
            <a:r>
              <a:rPr lang="en-US">
                <a:solidFill>
                  <a:schemeClr val="tx2"/>
                </a:solidFill>
                <a:latin typeface="Roboto"/>
                <a:ea typeface="+mn-lt"/>
                <a:cs typeface="Roboto"/>
              </a:rPr>
              <a:t>The table is an excerpt from a dataset that looks at the</a:t>
            </a:r>
            <a:r>
              <a:rPr lang="en-US" sz="1200">
                <a:solidFill>
                  <a:schemeClr val="tx2"/>
                </a:solidFill>
                <a:latin typeface="Roboto"/>
                <a:ea typeface="+mn-lt"/>
                <a:cs typeface="Roboto"/>
              </a:rPr>
              <a:t> 20 most common occupations in Connecticut in 2021, most saw an increase in the median wage.</a:t>
            </a:r>
            <a:endParaRPr lang="en-US" sz="1200">
              <a:solidFill>
                <a:schemeClr val="tx2"/>
              </a:solidFill>
              <a:latin typeface="Roboto"/>
              <a:ea typeface="Roboto"/>
              <a:cs typeface="Roboto"/>
            </a:endParaRPr>
          </a:p>
          <a:p>
            <a:pPr>
              <a:lnSpc>
                <a:spcPct val="114999"/>
              </a:lnSpc>
            </a:pPr>
            <a:endParaRPr lang="en-US" sz="1200">
              <a:solidFill>
                <a:schemeClr val="tx2"/>
              </a:solidFill>
              <a:latin typeface="Roboto"/>
              <a:ea typeface="+mn-lt"/>
              <a:cs typeface="+mn-lt"/>
            </a:endParaRPr>
          </a:p>
          <a:p>
            <a:pPr>
              <a:lnSpc>
                <a:spcPct val="114999"/>
              </a:lnSpc>
            </a:pPr>
            <a:r>
              <a:rPr lang="en-US" sz="1200">
                <a:solidFill>
                  <a:schemeClr val="tx2"/>
                </a:solidFill>
                <a:latin typeface="Roboto"/>
                <a:ea typeface="+mn-lt"/>
                <a:cs typeface="Roboto"/>
              </a:rPr>
              <a:t>But given that </a:t>
            </a:r>
            <a:r>
              <a:rPr lang="en-US" sz="1200" b="1">
                <a:solidFill>
                  <a:schemeClr val="tx2"/>
                </a:solidFill>
                <a:latin typeface="Roboto"/>
                <a:ea typeface="+mn-lt"/>
                <a:cs typeface="Roboto"/>
              </a:rPr>
              <a:t>wages had stagnated for a decade</a:t>
            </a:r>
            <a:r>
              <a:rPr lang="en-US" sz="1200">
                <a:solidFill>
                  <a:schemeClr val="tx2"/>
                </a:solidFill>
                <a:latin typeface="Roboto"/>
                <a:ea typeface="+mn-lt"/>
                <a:cs typeface="Roboto"/>
              </a:rPr>
              <a:t>, many of the most common jobs still had a substantial percentage of workers who lived below the ALICE Threshold in 2021. </a:t>
            </a:r>
          </a:p>
          <a:p>
            <a:pPr>
              <a:lnSpc>
                <a:spcPct val="114999"/>
              </a:lnSpc>
            </a:pPr>
            <a:endParaRPr lang="en-US" sz="1200">
              <a:solidFill>
                <a:schemeClr val="tx2"/>
              </a:solidFill>
              <a:latin typeface="Roboto"/>
              <a:ea typeface="+mn-lt"/>
              <a:cs typeface="+mn-lt"/>
            </a:endParaRPr>
          </a:p>
          <a:p>
            <a:pPr>
              <a:lnSpc>
                <a:spcPct val="114999"/>
              </a:lnSpc>
            </a:pPr>
            <a:r>
              <a:rPr lang="en-US" sz="1200">
                <a:solidFill>
                  <a:schemeClr val="tx2"/>
                </a:solidFill>
                <a:latin typeface="Roboto"/>
                <a:ea typeface="+mn-lt"/>
                <a:cs typeface="Roboto"/>
              </a:rPr>
              <a:t>For a family of four with two small children – the two adults would need two full time jobs at $27 per hour each to make ends meet. ($53/hour)</a:t>
            </a:r>
          </a:p>
          <a:p>
            <a:pPr>
              <a:lnSpc>
                <a:spcPct val="114999"/>
              </a:lnSpc>
            </a:pPr>
            <a:endParaRPr lang="en-US" sz="1200">
              <a:solidFill>
                <a:schemeClr val="tx2"/>
              </a:solidFill>
              <a:latin typeface="Roboto"/>
              <a:ea typeface="Roboto"/>
              <a:cs typeface="Calibri" panose="020F0502020204030204"/>
            </a:endParaRPr>
          </a:p>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15</a:t>
            </a:fld>
            <a:endParaRPr lang="en-US"/>
          </a:p>
        </p:txBody>
      </p:sp>
    </p:spTree>
    <p:extLst>
      <p:ext uri="{BB962C8B-B14F-4D97-AF65-F5344CB8AC3E}">
        <p14:creationId xmlns:p14="http://schemas.microsoft.com/office/powerpoint/2010/main" val="126926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16</a:t>
            </a:fld>
            <a:endParaRPr lang="en-US"/>
          </a:p>
        </p:txBody>
      </p:sp>
    </p:spTree>
    <p:extLst>
      <p:ext uri="{BB962C8B-B14F-4D97-AF65-F5344CB8AC3E}">
        <p14:creationId xmlns:p14="http://schemas.microsoft.com/office/powerpoint/2010/main" val="158105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forces – persistent racism, gender discrimination and geographic barriers – limit many families' access to resource and opportunities for financial stability. </a:t>
            </a:r>
          </a:p>
          <a:p>
            <a:endParaRPr lang="en-US">
              <a:cs typeface="Calibri"/>
            </a:endParaRPr>
          </a:p>
          <a:p>
            <a:r>
              <a:rPr lang="en-US">
                <a:cs typeface="Calibri"/>
              </a:rPr>
              <a:t>We continue to see significant disparities by race and gender in the ALICE data: Black and Brown families, and female-headed households with children, disproportionately live below the ALICE Threshold.</a:t>
            </a:r>
          </a:p>
          <a:p>
            <a:endParaRPr lang="en-US">
              <a:cs typeface="Calibri"/>
            </a:endParaRPr>
          </a:p>
          <a:p>
            <a:r>
              <a:rPr lang="en-US">
                <a:cs typeface="Calibri"/>
              </a:rPr>
              <a:t>In 2021, the largest number of households below the ALICE threshold were White (making up 33% of all White households). And while the number of struggling households was lower for smaller population groups, the percentage of those households living below the ALICE Threshold was disproportionately higher (except Asian households). For example, 54% of Black households, 57% of Hispanic households, and 68% of female-headed households with children were below the ALICE Threshold.</a:t>
            </a:r>
          </a:p>
        </p:txBody>
      </p:sp>
      <p:sp>
        <p:nvSpPr>
          <p:cNvPr id="4" name="Slide Number Placeholder 3"/>
          <p:cNvSpPr>
            <a:spLocks noGrp="1"/>
          </p:cNvSpPr>
          <p:nvPr>
            <p:ph type="sldNum" sz="quarter" idx="5"/>
          </p:nvPr>
        </p:nvSpPr>
        <p:spPr/>
        <p:txBody>
          <a:bodyPr/>
          <a:lstStyle/>
          <a:p>
            <a:fld id="{17DF7425-8171-451B-9A0B-1C493B39DDF1}" type="slidenum">
              <a:t>17</a:t>
            </a:fld>
            <a:endParaRPr lang="en-US"/>
          </a:p>
        </p:txBody>
      </p:sp>
    </p:spTree>
    <p:extLst>
      <p:ext uri="{BB962C8B-B14F-4D97-AF65-F5344CB8AC3E}">
        <p14:creationId xmlns:p14="http://schemas.microsoft.com/office/powerpoint/2010/main" val="526508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18</a:t>
            </a:fld>
            <a:endParaRPr lang="en-US"/>
          </a:p>
        </p:txBody>
      </p:sp>
    </p:spTree>
    <p:extLst>
      <p:ext uri="{BB962C8B-B14F-4D97-AF65-F5344CB8AC3E}">
        <p14:creationId xmlns:p14="http://schemas.microsoft.com/office/powerpoint/2010/main" val="1912531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19</a:t>
            </a:fld>
            <a:endParaRPr lang="en-US"/>
          </a:p>
        </p:txBody>
      </p:sp>
    </p:spTree>
    <p:extLst>
      <p:ext uri="{BB962C8B-B14F-4D97-AF65-F5344CB8AC3E}">
        <p14:creationId xmlns:p14="http://schemas.microsoft.com/office/powerpoint/2010/main" val="26288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ALICE households in CT:</a:t>
            </a:r>
          </a:p>
          <a:p>
            <a:pPr marL="171450" indent="-171450">
              <a:buFont typeface="Arial"/>
              <a:buChar char="•"/>
            </a:pPr>
            <a:r>
              <a:rPr lang="en-US">
                <a:cs typeface="Calibri"/>
              </a:rPr>
              <a:t>Are working hard at the jobs available to them, but not earning enough to get ahead, if not falling behind</a:t>
            </a:r>
          </a:p>
          <a:p>
            <a:pPr marL="171450" indent="-171450">
              <a:buFont typeface="Arial"/>
              <a:buChar char="•"/>
            </a:pPr>
            <a:r>
              <a:rPr lang="en-US"/>
              <a:t>Are often essential workers</a:t>
            </a:r>
            <a:endParaRPr lang="en-US">
              <a:cs typeface="Calibri"/>
            </a:endParaRPr>
          </a:p>
          <a:p>
            <a:pPr marL="171450" indent="-171450">
              <a:buFont typeface="Arial"/>
              <a:buChar char="•"/>
            </a:pPr>
            <a:r>
              <a:rPr lang="en-US">
                <a:cs typeface="Calibri"/>
              </a:rPr>
              <a:t>Typically have little to no savings, putting them at constant risk for increased financial instability</a:t>
            </a:r>
          </a:p>
          <a:p>
            <a:pPr marL="171450" indent="-171450">
              <a:buFont typeface="Arial"/>
              <a:buChar char="•"/>
            </a:pPr>
            <a:r>
              <a:rPr lang="en-US">
                <a:cs typeface="Calibri"/>
              </a:rPr>
              <a:t>Are disproportionately people of color</a:t>
            </a:r>
          </a:p>
          <a:p>
            <a:pPr marL="171450" indent="-171450">
              <a:buFont typeface="Arial"/>
              <a:buChar char="•"/>
            </a:pPr>
            <a:endParaRPr lang="en-US">
              <a:cs typeface="Calibri"/>
            </a:endParaRPr>
          </a:p>
          <a:p>
            <a:r>
              <a:rPr lang="en-US"/>
              <a:t>Note: All data in this presentation, unless otherwise, noted, is from the 2023 ALICE Report or ALICE Essentials Index.</a:t>
            </a:r>
          </a:p>
        </p:txBody>
      </p:sp>
      <p:sp>
        <p:nvSpPr>
          <p:cNvPr id="4" name="Slide Number Placeholder 3"/>
          <p:cNvSpPr>
            <a:spLocks noGrp="1"/>
          </p:cNvSpPr>
          <p:nvPr>
            <p:ph type="sldNum" sz="quarter" idx="5"/>
          </p:nvPr>
        </p:nvSpPr>
        <p:spPr/>
        <p:txBody>
          <a:bodyPr/>
          <a:lstStyle/>
          <a:p>
            <a:fld id="{17DF7425-8171-451B-9A0B-1C493B39DDF1}" type="slidenum">
              <a:t>2</a:t>
            </a:fld>
            <a:endParaRPr lang="en-US"/>
          </a:p>
        </p:txBody>
      </p:sp>
    </p:spTree>
    <p:extLst>
      <p:ext uri="{BB962C8B-B14F-4D97-AF65-F5344CB8AC3E}">
        <p14:creationId xmlns:p14="http://schemas.microsoft.com/office/powerpoint/2010/main" val="1433414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enhanced federal tax credits, sunset at the end of 2021. During their time, we saw the greatest reduction in the rates of childhood poverty and the greatest reduction in the poverty rates between White children and families and Black and Brown children. There are few ways for households to replace more than $15,000 in income. And, prices continue to rise.</a:t>
            </a:r>
          </a:p>
          <a:p>
            <a:endParaRPr lang="en-US">
              <a:cs typeface="Calibri"/>
            </a:endParaRPr>
          </a:p>
          <a:p>
            <a:r>
              <a:rPr lang="en-US">
                <a:cs typeface="Calibri"/>
              </a:rPr>
              <a:t>Note: </a:t>
            </a:r>
            <a:r>
              <a:rPr lang="en-US"/>
              <a:t>The maximum federal Child Tax Credit amount increased to $3,000 per qualifying child between ages 6 and 17 ($250/month) and $3,600 per qualifying child under age 6 ($300/month).</a:t>
            </a:r>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20</a:t>
            </a:fld>
            <a:endParaRPr lang="en-US"/>
          </a:p>
        </p:txBody>
      </p:sp>
    </p:spTree>
    <p:extLst>
      <p:ext uri="{BB962C8B-B14F-4D97-AF65-F5344CB8AC3E}">
        <p14:creationId xmlns:p14="http://schemas.microsoft.com/office/powerpoint/2010/main" val="384906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21</a:t>
            </a:fld>
            <a:endParaRPr lang="en-US"/>
          </a:p>
        </p:txBody>
      </p:sp>
    </p:spTree>
    <p:extLst>
      <p:ext uri="{BB962C8B-B14F-4D97-AF65-F5344CB8AC3E}">
        <p14:creationId xmlns:p14="http://schemas.microsoft.com/office/powerpoint/2010/main" val="828388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cost of basics climbing higher, and ALICE wages failing to keep up, little by little it added up from 2007 to 2022. As a result, workers have lost buying power. For a retail salesperson in Connecticut, the sustained lag behind the actual cost of basic goods equates to nearly $42,500 over the last 15 years — more than a full year's earnings. </a:t>
            </a:r>
          </a:p>
          <a:p>
            <a:br>
              <a:rPr lang="en-US">
                <a:cs typeface="+mn-lt"/>
              </a:rPr>
            </a:br>
            <a:endParaRPr lang="en-US"/>
          </a:p>
        </p:txBody>
      </p:sp>
      <p:sp>
        <p:nvSpPr>
          <p:cNvPr id="4" name="Slide Number Placeholder 3"/>
          <p:cNvSpPr>
            <a:spLocks noGrp="1"/>
          </p:cNvSpPr>
          <p:nvPr>
            <p:ph type="sldNum" sz="quarter" idx="5"/>
          </p:nvPr>
        </p:nvSpPr>
        <p:spPr/>
        <p:txBody>
          <a:bodyPr/>
          <a:lstStyle/>
          <a:p>
            <a:fld id="{17DF7425-8171-451B-9A0B-1C493B39DDF1}" type="slidenum">
              <a:t>22</a:t>
            </a:fld>
            <a:endParaRPr lang="en-US"/>
          </a:p>
        </p:txBody>
      </p:sp>
    </p:spTree>
    <p:extLst>
      <p:ext uri="{BB962C8B-B14F-4D97-AF65-F5344CB8AC3E}">
        <p14:creationId xmlns:p14="http://schemas.microsoft.com/office/powerpoint/2010/main" val="3327611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[LOCALIZE USING THE DATA ON YOUR CATCHMENT PAGE TO UPDATE THE PROJECTED COST OF THE HSB IN 2023]</a:t>
            </a:r>
          </a:p>
          <a:p>
            <a:endParaRPr lang="en-US">
              <a:cs typeface="Calibri"/>
            </a:endParaRPr>
          </a:p>
          <a:p>
            <a:r>
              <a:rPr lang="en-US">
                <a:cs typeface="Calibri"/>
              </a:rPr>
              <a:t>The ALICE Essentials Index includes only essential household items (housing, child care, food, transportation, health care and smartphone plan). In comparison, the Bureau of Labor Statistics' Consumer Price Index (CPI) covers a larger bundle of good and services – over 200 categories.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23</a:t>
            </a:fld>
            <a:endParaRPr lang="en-US"/>
          </a:p>
        </p:txBody>
      </p:sp>
    </p:spTree>
    <p:extLst>
      <p:ext uri="{BB962C8B-B14F-4D97-AF65-F5344CB8AC3E}">
        <p14:creationId xmlns:p14="http://schemas.microsoft.com/office/powerpoint/2010/main" val="2457910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[UPDATE THIS CHART WITH YOUR LOCAL DATA FROM PREVIOUS ALICE REPORTS – AVAILABLE AT ALICE.CTUNITEDWAY.ORG]</a:t>
            </a:r>
            <a:endParaRPr lang="en-US"/>
          </a:p>
          <a:p>
            <a:endParaRPr lang="en-US"/>
          </a:p>
          <a:p>
            <a:r>
              <a:rPr lang="en-US"/>
              <a:t>Across the U.S., the ALICE Essentials Index has increased at a higher rate than the CPI for more than fifteen years. From 2007 to 2023, the average annual rate of increase for the ALICE Essentials Index was 3.3%, while the CPI increased by 2.5% on average. </a:t>
            </a:r>
            <a:endParaRPr lang="en-US">
              <a:cs typeface="Calibri"/>
            </a:endParaRPr>
          </a:p>
          <a:p>
            <a:endParaRPr lang="en-US">
              <a:cs typeface="Calibri"/>
            </a:endParaRPr>
          </a:p>
          <a:p>
            <a:r>
              <a:rPr lang="en-US" b="1">
                <a:cs typeface="Calibri"/>
              </a:rPr>
              <a:t>The historic levels of inflation in the last few years, which has increased at a higher rate on household essentials, puts financial stability further out of reach for CT households.</a:t>
            </a:r>
          </a:p>
          <a:p>
            <a:endParaRPr lang="en-US" b="1">
              <a:cs typeface="Calibri"/>
            </a:endParaRPr>
          </a:p>
          <a:p>
            <a:r>
              <a:rPr lang="en-US" b="1">
                <a:cs typeface="Calibri"/>
              </a:rPr>
              <a:t>RENT EXAMPLE: </a:t>
            </a:r>
            <a:r>
              <a:rPr lang="en-US" b="0">
                <a:cs typeface="Calibri"/>
              </a:rPr>
              <a:t>According to the federal Department of Urban Development data, Connecticut has the 7th highest rent in the country out of 56 states and territories. The 2024 HUD Fair Market Rent including utilities for a two bedroom in Bridgeport is $1,967/month; for the Stamford-Norwalk area it is $2,628. (ALICE 2021 rent+ utilities 2bdr = $1,403.) HUD Fair Market Rents are well known to represent the low end of the actual rental market.</a:t>
            </a:r>
          </a:p>
        </p:txBody>
      </p:sp>
      <p:sp>
        <p:nvSpPr>
          <p:cNvPr id="4" name="Slide Number Placeholder 3"/>
          <p:cNvSpPr>
            <a:spLocks noGrp="1"/>
          </p:cNvSpPr>
          <p:nvPr>
            <p:ph type="sldNum" sz="quarter" idx="5"/>
          </p:nvPr>
        </p:nvSpPr>
        <p:spPr/>
        <p:txBody>
          <a:bodyPr/>
          <a:lstStyle/>
          <a:p>
            <a:fld id="{17DF7425-8171-451B-9A0B-1C493B39DDF1}" type="slidenum">
              <a:t>24</a:t>
            </a:fld>
            <a:endParaRPr lang="en-US"/>
          </a:p>
        </p:txBody>
      </p:sp>
    </p:spTree>
    <p:extLst>
      <p:ext uri="{BB962C8B-B14F-4D97-AF65-F5344CB8AC3E}">
        <p14:creationId xmlns:p14="http://schemas.microsoft.com/office/powerpoint/2010/main" val="3794336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cost of basics climbing higher, and ALICE wages failing to keep up, little by little it added up from 2007 to 2022. As a result, workers have lost buying power. For a retail salesperson in Connecticut, the sustained lag behind the actual cost of basic goods equates to nearly $42,500 over the last 15 years — more than a full year's earnings. </a:t>
            </a:r>
          </a:p>
          <a:p>
            <a:br>
              <a:rPr lang="en-US">
                <a:cs typeface="+mn-lt"/>
              </a:rPr>
            </a:br>
            <a:endParaRPr lang="en-US"/>
          </a:p>
        </p:txBody>
      </p:sp>
      <p:sp>
        <p:nvSpPr>
          <p:cNvPr id="4" name="Slide Number Placeholder 3"/>
          <p:cNvSpPr>
            <a:spLocks noGrp="1"/>
          </p:cNvSpPr>
          <p:nvPr>
            <p:ph type="sldNum" sz="quarter" idx="5"/>
          </p:nvPr>
        </p:nvSpPr>
        <p:spPr/>
        <p:txBody>
          <a:bodyPr/>
          <a:lstStyle/>
          <a:p>
            <a:fld id="{17DF7425-8171-451B-9A0B-1C493B39DDF1}" type="slidenum">
              <a:t>25</a:t>
            </a:fld>
            <a:endParaRPr lang="en-US"/>
          </a:p>
        </p:txBody>
      </p:sp>
    </p:spTree>
    <p:extLst>
      <p:ext uri="{BB962C8B-B14F-4D97-AF65-F5344CB8AC3E}">
        <p14:creationId xmlns:p14="http://schemas.microsoft.com/office/powerpoint/2010/main" val="275613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DF7425-8171-451B-9A0B-1C493B39DDF1}" type="slidenum">
              <a:rPr lang="en-US" smtClean="0"/>
              <a:t>26</a:t>
            </a:fld>
            <a:endParaRPr lang="en-US"/>
          </a:p>
        </p:txBody>
      </p:sp>
    </p:spTree>
    <p:extLst>
      <p:ext uri="{BB962C8B-B14F-4D97-AF65-F5344CB8AC3E}">
        <p14:creationId xmlns:p14="http://schemas.microsoft.com/office/powerpoint/2010/main" val="2971417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[LOCALIZE WITH YOUR CONTACT INFORMATION]</a:t>
            </a:r>
          </a:p>
        </p:txBody>
      </p:sp>
      <p:sp>
        <p:nvSpPr>
          <p:cNvPr id="4" name="Slide Number Placeholder 3"/>
          <p:cNvSpPr>
            <a:spLocks noGrp="1"/>
          </p:cNvSpPr>
          <p:nvPr>
            <p:ph type="sldNum" sz="quarter" idx="5"/>
          </p:nvPr>
        </p:nvSpPr>
        <p:spPr/>
        <p:txBody>
          <a:bodyPr/>
          <a:lstStyle/>
          <a:p>
            <a:fld id="{17DF7425-8171-451B-9A0B-1C493B39DDF1}" type="slidenum">
              <a:rPr lang="en-US"/>
              <a:t>27</a:t>
            </a:fld>
            <a:endParaRPr lang="en-US"/>
          </a:p>
        </p:txBody>
      </p:sp>
    </p:spTree>
    <p:extLst>
      <p:ext uri="{BB962C8B-B14F-4D97-AF65-F5344CB8AC3E}">
        <p14:creationId xmlns:p14="http://schemas.microsoft.com/office/powerpoint/2010/main" val="425917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four findings are from the 2023 ALICE report, and the final finding is informed by a tool we are deploying this year with our partner, United For ALICE, the ALICE Essentials Index.</a:t>
            </a:r>
            <a:endParaRPr lang="en-US"/>
          </a:p>
        </p:txBody>
      </p:sp>
      <p:sp>
        <p:nvSpPr>
          <p:cNvPr id="4" name="Slide Number Placeholder 3"/>
          <p:cNvSpPr>
            <a:spLocks noGrp="1"/>
          </p:cNvSpPr>
          <p:nvPr>
            <p:ph type="sldNum" sz="quarter" idx="5"/>
          </p:nvPr>
        </p:nvSpPr>
        <p:spPr/>
        <p:txBody>
          <a:bodyPr/>
          <a:lstStyle/>
          <a:p>
            <a:fld id="{17DF7425-8171-451B-9A0B-1C493B39DDF1}" type="slidenum">
              <a:t>3</a:t>
            </a:fld>
            <a:endParaRPr lang="en-US"/>
          </a:p>
        </p:txBody>
      </p:sp>
    </p:spTree>
    <p:extLst>
      <p:ext uri="{BB962C8B-B14F-4D97-AF65-F5344CB8AC3E}">
        <p14:creationId xmlns:p14="http://schemas.microsoft.com/office/powerpoint/2010/main" val="908048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4</a:t>
            </a:fld>
            <a:endParaRPr lang="en-US"/>
          </a:p>
        </p:txBody>
      </p:sp>
    </p:spTree>
    <p:extLst>
      <p:ext uri="{BB962C8B-B14F-4D97-AF65-F5344CB8AC3E}">
        <p14:creationId xmlns:p14="http://schemas.microsoft.com/office/powerpoint/2010/main" val="42465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ALICE is a data-driven report to </a:t>
            </a:r>
            <a:r>
              <a:rPr lang="en-US" b="1">
                <a:cs typeface="Calibri"/>
              </a:rPr>
              <a:t>identify hardship </a:t>
            </a:r>
            <a:r>
              <a:rPr lang="en-US">
                <a:cs typeface="Calibri"/>
              </a:rPr>
              <a:t>in Connecticut, and </a:t>
            </a:r>
            <a:r>
              <a:rPr lang="en-US" b="1">
                <a:cs typeface="Calibri"/>
              </a:rPr>
              <a:t>inform action</a:t>
            </a:r>
            <a:r>
              <a:rPr lang="en-US">
                <a:cs typeface="Calibri"/>
              </a:rPr>
              <a:t> in the 20+ states that are part of the ALICE movement.</a:t>
            </a:r>
          </a:p>
          <a:p>
            <a:endParaRPr lang="en-US">
              <a:cs typeface="Calibri"/>
            </a:endParaRPr>
          </a:p>
          <a:p>
            <a:r>
              <a:rPr lang="en-US"/>
              <a:t>Nearly 40% of households in CT are ALICE In Connecticut. That's lower than the national average, and one percentage point higher than in 2018. While only one percentage point, represents 54,432 number of households. </a:t>
            </a:r>
            <a:endParaRPr lang="en-US">
              <a:cs typeface="Calibri"/>
            </a:endParaRPr>
          </a:p>
          <a:p>
            <a:endParaRPr lang="en-US">
              <a:cs typeface="Calibri"/>
            </a:endParaRPr>
          </a:p>
          <a:p>
            <a:r>
              <a:rPr lang="en-US">
                <a:cs typeface="Calibri"/>
              </a:rPr>
              <a:t>Over the last 15 years, ALICE has grown nationally and in CT: ALICE jumped from 28% of the state's households in 2007 to 39% in 2021. </a:t>
            </a:r>
            <a:r>
              <a:rPr lang="en-US" b="1">
                <a:cs typeface="Calibri"/>
              </a:rPr>
              <a:t>There was no recovery from the Great Recession for ALICE households.</a:t>
            </a:r>
          </a:p>
          <a:p>
            <a:endParaRPr lang="en-US">
              <a:cs typeface="Calibri"/>
            </a:endParaRPr>
          </a:p>
          <a:p>
            <a:r>
              <a:rPr lang="en-US">
                <a:cs typeface="Calibri"/>
              </a:rPr>
              <a:t>*Please note that the % of households in Connecticut that are ALICE is 38.7%, which is rounded to 39%</a:t>
            </a:r>
          </a:p>
          <a:p>
            <a:r>
              <a:rPr lang="en-US"/>
              <a:t>Note: The total number of households in Connecticut increased by 4% 2019-2021</a:t>
            </a:r>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5</a:t>
            </a:fld>
            <a:endParaRPr lang="en-US"/>
          </a:p>
        </p:txBody>
      </p:sp>
    </p:spTree>
    <p:extLst>
      <p:ext uri="{BB962C8B-B14F-4D97-AF65-F5344CB8AC3E}">
        <p14:creationId xmlns:p14="http://schemas.microsoft.com/office/powerpoint/2010/main" val="408893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[LOCALIZE TO INCLUDE THE % OF HOUSEHOLDS LIVING BELOW THE ALICE THRESHOLD IN YOUR CATCHMENT AREA]</a:t>
            </a:r>
          </a:p>
          <a:p>
            <a:endParaRPr lang="en-US">
              <a:cs typeface="Calibri"/>
            </a:endParaRPr>
          </a:p>
          <a:p>
            <a:r>
              <a:rPr lang="en-US">
                <a:cs typeface="Calibri"/>
              </a:rPr>
              <a:t>If this map only reflected towns that had 12% or more poverty, it would send a very different message about financial hardship in CT. </a:t>
            </a:r>
          </a:p>
          <a:p>
            <a:endParaRPr lang="en-US">
              <a:cs typeface="Calibri"/>
            </a:endParaRPr>
          </a:p>
          <a:p>
            <a:r>
              <a:rPr lang="en-US">
                <a:cs typeface="Calibri"/>
              </a:rPr>
              <a:t>We get to these numbers by looking at costs of household essentials in each Connecticut County to create a Household Survival Budget (HSB) that also adjusts for family composition and geography.</a:t>
            </a:r>
            <a:endParaRPr lang="en-US"/>
          </a:p>
        </p:txBody>
      </p:sp>
      <p:sp>
        <p:nvSpPr>
          <p:cNvPr id="4" name="Slide Number Placeholder 3"/>
          <p:cNvSpPr>
            <a:spLocks noGrp="1"/>
          </p:cNvSpPr>
          <p:nvPr>
            <p:ph type="sldNum" sz="quarter" idx="5"/>
          </p:nvPr>
        </p:nvSpPr>
        <p:spPr/>
        <p:txBody>
          <a:bodyPr/>
          <a:lstStyle/>
          <a:p>
            <a:fld id="{17DF7425-8171-451B-9A0B-1C493B39DDF1}" type="slidenum">
              <a:t>6</a:t>
            </a:fld>
            <a:endParaRPr lang="en-US"/>
          </a:p>
        </p:txBody>
      </p:sp>
    </p:spTree>
    <p:extLst>
      <p:ext uri="{BB962C8B-B14F-4D97-AF65-F5344CB8AC3E}">
        <p14:creationId xmlns:p14="http://schemas.microsoft.com/office/powerpoint/2010/main" val="62545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[REMOVE CHART AND LOCALIZE USING THE MAP AND TABLES FROM YOUR CATCHMENT PAGE] </a:t>
            </a:r>
          </a:p>
        </p:txBody>
      </p:sp>
      <p:sp>
        <p:nvSpPr>
          <p:cNvPr id="4" name="Slide Number Placeholder 3"/>
          <p:cNvSpPr>
            <a:spLocks noGrp="1"/>
          </p:cNvSpPr>
          <p:nvPr>
            <p:ph type="sldNum" sz="quarter" idx="5"/>
          </p:nvPr>
        </p:nvSpPr>
        <p:spPr/>
        <p:txBody>
          <a:bodyPr/>
          <a:lstStyle/>
          <a:p>
            <a:fld id="{17DF7425-8171-451B-9A0B-1C493B39DDF1}" type="slidenum">
              <a:t>7</a:t>
            </a:fld>
            <a:endParaRPr lang="en-US"/>
          </a:p>
        </p:txBody>
      </p:sp>
    </p:spTree>
    <p:extLst>
      <p:ext uri="{BB962C8B-B14F-4D97-AF65-F5344CB8AC3E}">
        <p14:creationId xmlns:p14="http://schemas.microsoft.com/office/powerpoint/2010/main" val="140018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[REMOVE CHART AND LOCALIZE USING THE MAP AND/OR TABLES FROM YOUR CATCHMENT PAGE: MAP IMAGES ARE AVAILABLE IN THE SHARED TEAMS DRIVE IN THE TOOKIT SECTION] </a:t>
            </a:r>
          </a:p>
          <a:p>
            <a:r>
              <a:rPr lang="en-US" b="1"/>
              <a:t>The Household Survival Budget adjusts for geography and household composition.</a:t>
            </a:r>
            <a:endParaRPr lang="en-US"/>
          </a:p>
        </p:txBody>
      </p:sp>
      <p:sp>
        <p:nvSpPr>
          <p:cNvPr id="4" name="Slide Number Placeholder 3"/>
          <p:cNvSpPr>
            <a:spLocks noGrp="1"/>
          </p:cNvSpPr>
          <p:nvPr>
            <p:ph type="sldNum" sz="quarter" idx="5"/>
          </p:nvPr>
        </p:nvSpPr>
        <p:spPr/>
        <p:txBody>
          <a:bodyPr/>
          <a:lstStyle/>
          <a:p>
            <a:fld id="{17DF7425-8171-451B-9A0B-1C493B39DDF1}" type="slidenum">
              <a:t>8</a:t>
            </a:fld>
            <a:endParaRPr lang="en-US"/>
          </a:p>
        </p:txBody>
      </p:sp>
    </p:spTree>
    <p:extLst>
      <p:ext uri="{BB962C8B-B14F-4D97-AF65-F5344CB8AC3E}">
        <p14:creationId xmlns:p14="http://schemas.microsoft.com/office/powerpoint/2010/main" val="421978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7DF7425-8171-451B-9A0B-1C493B39DDF1}" type="slidenum">
              <a:t>9</a:t>
            </a:fld>
            <a:endParaRPr lang="en-US"/>
          </a:p>
        </p:txBody>
      </p:sp>
    </p:spTree>
    <p:extLst>
      <p:ext uri="{BB962C8B-B14F-4D97-AF65-F5344CB8AC3E}">
        <p14:creationId xmlns:p14="http://schemas.microsoft.com/office/powerpoint/2010/main" val="4577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EE94-AD6C-63D2-3BC6-A14B18AF7C8D}"/>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982F0-58EA-A900-97C5-4060E6BF2B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AF729-E803-7405-89EA-3898DD985B4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73344BBF-A4C8-B544-BF26-EBA7A80A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0B75-9717-7119-8228-DABAEAB49AA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410826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9D7C2-5537-B74E-1BD9-143F158C17E6}"/>
              </a:ext>
            </a:extLst>
          </p:cNvPr>
          <p:cNvSpPr/>
          <p:nvPr userDrawn="1"/>
        </p:nvSpPr>
        <p:spPr>
          <a:xfrm>
            <a:off x="696285" y="437756"/>
            <a:ext cx="9219501" cy="10402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4C11F-F92B-0829-6DB0-B6BFD4537759}"/>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B26504D-4D9C-7B93-84E7-AF75CA353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C9633-477D-A086-9864-9A6C07E07EE9}"/>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84AA2C5F-AABB-9F53-6772-BC5F1C75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105D-BD6F-6DFD-5046-C8A68BA62143}"/>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79743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9D7C2-5537-B74E-1BD9-143F158C17E6}"/>
              </a:ext>
            </a:extLst>
          </p:cNvPr>
          <p:cNvSpPr/>
          <p:nvPr userDrawn="1"/>
        </p:nvSpPr>
        <p:spPr>
          <a:xfrm>
            <a:off x="696285" y="437756"/>
            <a:ext cx="9219501" cy="10402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4C11F-F92B-0829-6DB0-B6BFD4537759}"/>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B26504D-4D9C-7B93-84E7-AF75CA353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C9633-477D-A086-9864-9A6C07E07EE9}"/>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84AA2C5F-AABB-9F53-6772-BC5F1C75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105D-BD6F-6DFD-5046-C8A68BA62143}"/>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35647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7788-2381-F55E-B752-211D0B5FE852}"/>
              </a:ext>
            </a:extLst>
          </p:cNvPr>
          <p:cNvSpPr>
            <a:spLocks noGrp="1"/>
          </p:cNvSpPr>
          <p:nvPr>
            <p:ph type="title" hasCustomPrompt="1"/>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A38BCE-F928-15D8-2878-AD78E2246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EDD5F-6741-1186-6AC4-264B1335DA2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4561B62-3892-BEBB-6706-26807E6A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ACAAD-3E93-957D-8A47-95E21D4B8957}"/>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745545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A2D7D-F640-995A-F80F-01F0E3ADD52B}"/>
              </a:ext>
            </a:extLst>
          </p:cNvPr>
          <p:cNvSpPr/>
          <p:nvPr userDrawn="1"/>
        </p:nvSpPr>
        <p:spPr>
          <a:xfrm flipV="1">
            <a:off x="-159391" y="-159393"/>
            <a:ext cx="12415707" cy="6132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7788-2381-F55E-B752-211D0B5FE852}"/>
              </a:ext>
            </a:extLst>
          </p:cNvPr>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A38BCE-F928-15D8-2878-AD78E22469D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EDD5F-6741-1186-6AC4-264B1335DA2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4561B62-3892-BEBB-6706-26807E6A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ACAAD-3E93-957D-8A47-95E21D4B8957}"/>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771191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A2D7D-F640-995A-F80F-01F0E3ADD52B}"/>
              </a:ext>
            </a:extLst>
          </p:cNvPr>
          <p:cNvSpPr/>
          <p:nvPr userDrawn="1"/>
        </p:nvSpPr>
        <p:spPr>
          <a:xfrm flipV="1">
            <a:off x="-159391" y="-159393"/>
            <a:ext cx="12415707" cy="6132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7788-2381-F55E-B752-211D0B5FE852}"/>
              </a:ext>
            </a:extLst>
          </p:cNvPr>
          <p:cNvSpPr>
            <a:spLocks noGrp="1"/>
          </p:cNvSpPr>
          <p:nvPr>
            <p:ph type="title" hasCustomPrompt="1"/>
          </p:nvPr>
        </p:nvSpPr>
        <p:spPr>
          <a:xfrm>
            <a:off x="831850" y="1709738"/>
            <a:ext cx="10515600" cy="2852737"/>
          </a:xfrm>
        </p:spPr>
        <p:txBody>
          <a:bodyPr anchor="b"/>
          <a:lstStyle>
            <a:lvl1pPr>
              <a:defRPr sz="6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A38BCE-F928-15D8-2878-AD78E22469DC}"/>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EDD5F-6741-1186-6AC4-264B1335DA2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4561B62-3892-BEBB-6706-26807E6A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ACAAD-3E93-957D-8A47-95E21D4B8957}"/>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8974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A2D7D-F640-995A-F80F-01F0E3ADD52B}"/>
              </a:ext>
            </a:extLst>
          </p:cNvPr>
          <p:cNvSpPr/>
          <p:nvPr userDrawn="1"/>
        </p:nvSpPr>
        <p:spPr>
          <a:xfrm flipV="1">
            <a:off x="-159391" y="-159393"/>
            <a:ext cx="12415707" cy="613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7788-2381-F55E-B752-211D0B5FE852}"/>
              </a:ext>
            </a:extLst>
          </p:cNvPr>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A38BCE-F928-15D8-2878-AD78E22469D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EDD5F-6741-1186-6AC4-264B1335DA2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4561B62-3892-BEBB-6706-26807E6A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ACAAD-3E93-957D-8A47-95E21D4B8957}"/>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04146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A2D7D-F640-995A-F80F-01F0E3ADD52B}"/>
              </a:ext>
            </a:extLst>
          </p:cNvPr>
          <p:cNvSpPr/>
          <p:nvPr userDrawn="1"/>
        </p:nvSpPr>
        <p:spPr>
          <a:xfrm flipV="1">
            <a:off x="-159391" y="-159393"/>
            <a:ext cx="12415707" cy="6132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7788-2381-F55E-B752-211D0B5FE852}"/>
              </a:ext>
            </a:extLst>
          </p:cNvPr>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A38BCE-F928-15D8-2878-AD78E22469D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EDD5F-6741-1186-6AC4-264B1335DA2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4561B62-3892-BEBB-6706-26807E6A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ACAAD-3E93-957D-8A47-95E21D4B8957}"/>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892747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A2D7D-F640-995A-F80F-01F0E3ADD52B}"/>
              </a:ext>
            </a:extLst>
          </p:cNvPr>
          <p:cNvSpPr/>
          <p:nvPr userDrawn="1"/>
        </p:nvSpPr>
        <p:spPr>
          <a:xfrm flipV="1">
            <a:off x="-159391" y="-159393"/>
            <a:ext cx="12415707" cy="6132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7788-2381-F55E-B752-211D0B5FE852}"/>
              </a:ext>
            </a:extLst>
          </p:cNvPr>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AA38BCE-F928-15D8-2878-AD78E22469D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EDD5F-6741-1186-6AC4-264B1335DA2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4561B62-3892-BEBB-6706-26807E6A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ACAAD-3E93-957D-8A47-95E21D4B8957}"/>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854586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C422-B79C-5AA2-3B03-4328A61DF9E2}"/>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93145-0937-7FDB-FD66-4519487C6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6849-5510-4653-C76F-D494B953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0982-051B-32F3-B362-96F9DAF746F0}"/>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A191D192-F94C-8F82-861F-975D19CC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6C53-5676-341F-EE97-19E46D1DF52A}"/>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31977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0027A-83A7-28FC-FA3F-59389A459A2F}"/>
              </a:ext>
            </a:extLst>
          </p:cNvPr>
          <p:cNvSpPr/>
          <p:nvPr userDrawn="1"/>
        </p:nvSpPr>
        <p:spPr>
          <a:xfrm>
            <a:off x="696285" y="437756"/>
            <a:ext cx="9219501" cy="10402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FC422-B79C-5AA2-3B03-4328A61DF9E2}"/>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593145-0937-7FDB-FD66-4519487C6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6849-5510-4653-C76F-D494B953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0982-051B-32F3-B362-96F9DAF746F0}"/>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A191D192-F94C-8F82-861F-975D19CC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6C53-5676-341F-EE97-19E46D1DF52A}"/>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96029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A7D8A-12E8-F2FD-B0E2-07E98772BAB6}"/>
              </a:ext>
            </a:extLst>
          </p:cNvPr>
          <p:cNvSpPr/>
          <p:nvPr userDrawn="1"/>
        </p:nvSpPr>
        <p:spPr>
          <a:xfrm flipV="1">
            <a:off x="0" y="-159395"/>
            <a:ext cx="12192000" cy="61323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BEE94-AD6C-63D2-3BC6-A14B18AF7C8D}"/>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94982F0-58EA-A900-97C5-4060E6BF2B3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AF729-E803-7405-89EA-3898DD985B4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73344BBF-A4C8-B544-BF26-EBA7A80A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0B75-9717-7119-8228-DABAEAB49AA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452035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0027A-83A7-28FC-FA3F-59389A459A2F}"/>
              </a:ext>
            </a:extLst>
          </p:cNvPr>
          <p:cNvSpPr/>
          <p:nvPr userDrawn="1"/>
        </p:nvSpPr>
        <p:spPr>
          <a:xfrm>
            <a:off x="696285" y="437756"/>
            <a:ext cx="9219501" cy="1040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FC422-B79C-5AA2-3B03-4328A61DF9E2}"/>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593145-0937-7FDB-FD66-4519487C6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6849-5510-4653-C76F-D494B953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0982-051B-32F3-B362-96F9DAF746F0}"/>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A191D192-F94C-8F82-861F-975D19CC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6C53-5676-341F-EE97-19E46D1DF52A}"/>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254241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0027A-83A7-28FC-FA3F-59389A459A2F}"/>
              </a:ext>
            </a:extLst>
          </p:cNvPr>
          <p:cNvSpPr/>
          <p:nvPr userDrawn="1"/>
        </p:nvSpPr>
        <p:spPr>
          <a:xfrm>
            <a:off x="696285" y="437756"/>
            <a:ext cx="9219501" cy="10402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FC422-B79C-5AA2-3B03-4328A61DF9E2}"/>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593145-0937-7FDB-FD66-4519487C6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6849-5510-4653-C76F-D494B953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0982-051B-32F3-B362-96F9DAF746F0}"/>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A191D192-F94C-8F82-861F-975D19CC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6C53-5676-341F-EE97-19E46D1DF52A}"/>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292794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0027A-83A7-28FC-FA3F-59389A459A2F}"/>
              </a:ext>
            </a:extLst>
          </p:cNvPr>
          <p:cNvSpPr/>
          <p:nvPr userDrawn="1"/>
        </p:nvSpPr>
        <p:spPr>
          <a:xfrm>
            <a:off x="696285" y="437756"/>
            <a:ext cx="9219501" cy="10402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FC422-B79C-5AA2-3B03-4328A61DF9E2}"/>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593145-0937-7FDB-FD66-4519487C6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6849-5510-4653-C76F-D494B953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0982-051B-32F3-B362-96F9DAF746F0}"/>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A191D192-F94C-8F82-861F-975D19CC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6C53-5676-341F-EE97-19E46D1DF52A}"/>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100081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60027A-83A7-28FC-FA3F-59389A459A2F}"/>
              </a:ext>
            </a:extLst>
          </p:cNvPr>
          <p:cNvSpPr/>
          <p:nvPr userDrawn="1"/>
        </p:nvSpPr>
        <p:spPr>
          <a:xfrm>
            <a:off x="696285" y="437756"/>
            <a:ext cx="9219501" cy="10402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FC422-B79C-5AA2-3B03-4328A61DF9E2}"/>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4593145-0937-7FDB-FD66-4519487C63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2D6849-5510-4653-C76F-D494B953C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70982-051B-32F3-B362-96F9DAF746F0}"/>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A191D192-F94C-8F82-861F-975D19CC0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56C53-5676-341F-EE97-19E46D1DF52A}"/>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482128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B887E7-0154-183E-15CD-BAF0074E55B5}"/>
              </a:ext>
            </a:extLst>
          </p:cNvPr>
          <p:cNvSpPr/>
          <p:nvPr userDrawn="1"/>
        </p:nvSpPr>
        <p:spPr>
          <a:xfrm>
            <a:off x="6352114" y="1602582"/>
            <a:ext cx="5003273" cy="569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C6246-AE22-6BC1-1602-FCC0793F7CF6}"/>
              </a:ext>
            </a:extLst>
          </p:cNvPr>
          <p:cNvSpPr/>
          <p:nvPr userDrawn="1"/>
        </p:nvSpPr>
        <p:spPr>
          <a:xfrm>
            <a:off x="838199" y="1602582"/>
            <a:ext cx="4993359" cy="569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D5E89-4136-8124-2A1A-1143C6BE5C13}"/>
              </a:ext>
            </a:extLst>
          </p:cNvPr>
          <p:cNvSpPr>
            <a:spLocks noGrp="1"/>
          </p:cNvSpPr>
          <p:nvPr>
            <p:ph type="title" hasCustomPrompt="1"/>
          </p:nvPr>
        </p:nvSpPr>
        <p:spPr>
          <a:xfrm>
            <a:off x="839788" y="668336"/>
            <a:ext cx="10515600" cy="846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D405DF-07E7-8304-203A-6D27433BE776}"/>
              </a:ext>
            </a:extLst>
          </p:cNvPr>
          <p:cNvSpPr>
            <a:spLocks noGrp="1"/>
          </p:cNvSpPr>
          <p:nvPr>
            <p:ph type="body" idx="1" hasCustomPrompt="1"/>
          </p:nvPr>
        </p:nvSpPr>
        <p:spPr>
          <a:xfrm>
            <a:off x="839788" y="1514476"/>
            <a:ext cx="4993359" cy="823912"/>
          </a:xfrm>
        </p:spPr>
        <p:txBody>
          <a:bodyPr anchor="ctr"/>
          <a:lstStyle>
            <a:lvl1pPr marL="0" indent="0" algn="ctr">
              <a:buNone/>
              <a:defRPr sz="2400" b="0" spc="100" baseline="0">
                <a:solidFill>
                  <a:schemeClr val="bg1"/>
                </a:solidFill>
                <a:latin typeface="League Goth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12237-FA68-1AC2-8A35-980B08CE4704}"/>
              </a:ext>
            </a:extLst>
          </p:cNvPr>
          <p:cNvSpPr>
            <a:spLocks noGrp="1"/>
          </p:cNvSpPr>
          <p:nvPr>
            <p:ph sz="half" idx="2"/>
          </p:nvPr>
        </p:nvSpPr>
        <p:spPr>
          <a:xfrm>
            <a:off x="839789" y="2338388"/>
            <a:ext cx="4991770"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C8263-DFB3-89F3-ECCC-DBF2D5DF579B}"/>
              </a:ext>
            </a:extLst>
          </p:cNvPr>
          <p:cNvSpPr>
            <a:spLocks noGrp="1"/>
          </p:cNvSpPr>
          <p:nvPr>
            <p:ph type="body" sz="quarter" idx="3" hasCustomPrompt="1"/>
          </p:nvPr>
        </p:nvSpPr>
        <p:spPr>
          <a:xfrm>
            <a:off x="6358854" y="1514476"/>
            <a:ext cx="4996533" cy="823912"/>
          </a:xfrm>
        </p:spPr>
        <p:txBody>
          <a:bodyPr anchor="ctr"/>
          <a:lstStyle>
            <a:lvl1pPr marL="0" indent="0" algn="ctr">
              <a:buNone/>
              <a:defRPr sz="2400" b="1" spc="100" baseline="0">
                <a:solidFill>
                  <a:schemeClr val="bg1"/>
                </a:solidFill>
                <a:latin typeface="League Gothic Ital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778B1-FA46-3688-1452-315C71A0A2C3}"/>
              </a:ext>
            </a:extLst>
          </p:cNvPr>
          <p:cNvSpPr>
            <a:spLocks noGrp="1"/>
          </p:cNvSpPr>
          <p:nvPr>
            <p:ph sz="quarter" idx="4"/>
          </p:nvPr>
        </p:nvSpPr>
        <p:spPr>
          <a:xfrm>
            <a:off x="6358854" y="2338388"/>
            <a:ext cx="4996534"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5D1E8-8BCE-2E3A-4E91-4EAACFC2BECB}"/>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8" name="Footer Placeholder 7">
            <a:extLst>
              <a:ext uri="{FF2B5EF4-FFF2-40B4-BE49-F238E27FC236}">
                <a16:creationId xmlns:a16="http://schemas.microsoft.com/office/drawing/2014/main" id="{34F70A21-B30C-1548-7A9C-78D889CA0E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D4CE-409B-6048-A693-6F74D49B0134}"/>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413726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B887E7-0154-183E-15CD-BAF0074E55B5}"/>
              </a:ext>
            </a:extLst>
          </p:cNvPr>
          <p:cNvSpPr/>
          <p:nvPr userDrawn="1"/>
        </p:nvSpPr>
        <p:spPr>
          <a:xfrm>
            <a:off x="6352114" y="1602582"/>
            <a:ext cx="5003273" cy="569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C6246-AE22-6BC1-1602-FCC0793F7CF6}"/>
              </a:ext>
            </a:extLst>
          </p:cNvPr>
          <p:cNvSpPr/>
          <p:nvPr userDrawn="1"/>
        </p:nvSpPr>
        <p:spPr>
          <a:xfrm>
            <a:off x="838199" y="1602582"/>
            <a:ext cx="4993359" cy="569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D5E89-4136-8124-2A1A-1143C6BE5C13}"/>
              </a:ext>
            </a:extLst>
          </p:cNvPr>
          <p:cNvSpPr>
            <a:spLocks noGrp="1"/>
          </p:cNvSpPr>
          <p:nvPr>
            <p:ph type="title" hasCustomPrompt="1"/>
          </p:nvPr>
        </p:nvSpPr>
        <p:spPr>
          <a:xfrm>
            <a:off x="839788" y="668336"/>
            <a:ext cx="10515600" cy="846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D405DF-07E7-8304-203A-6D27433BE776}"/>
              </a:ext>
            </a:extLst>
          </p:cNvPr>
          <p:cNvSpPr>
            <a:spLocks noGrp="1"/>
          </p:cNvSpPr>
          <p:nvPr>
            <p:ph type="body" idx="1" hasCustomPrompt="1"/>
          </p:nvPr>
        </p:nvSpPr>
        <p:spPr>
          <a:xfrm>
            <a:off x="839788" y="1514476"/>
            <a:ext cx="4993359" cy="823912"/>
          </a:xfrm>
        </p:spPr>
        <p:txBody>
          <a:bodyPr anchor="ctr"/>
          <a:lstStyle>
            <a:lvl1pPr marL="0" indent="0" algn="ctr">
              <a:buNone/>
              <a:defRPr sz="2400" b="0" spc="100" baseline="0">
                <a:solidFill>
                  <a:schemeClr val="tx2"/>
                </a:solidFill>
                <a:latin typeface="League Goth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12237-FA68-1AC2-8A35-980B08CE4704}"/>
              </a:ext>
            </a:extLst>
          </p:cNvPr>
          <p:cNvSpPr>
            <a:spLocks noGrp="1"/>
          </p:cNvSpPr>
          <p:nvPr>
            <p:ph sz="half" idx="2"/>
          </p:nvPr>
        </p:nvSpPr>
        <p:spPr>
          <a:xfrm>
            <a:off x="839789" y="2338388"/>
            <a:ext cx="4991770"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C8263-DFB3-89F3-ECCC-DBF2D5DF579B}"/>
              </a:ext>
            </a:extLst>
          </p:cNvPr>
          <p:cNvSpPr>
            <a:spLocks noGrp="1"/>
          </p:cNvSpPr>
          <p:nvPr>
            <p:ph type="body" sz="quarter" idx="3" hasCustomPrompt="1"/>
          </p:nvPr>
        </p:nvSpPr>
        <p:spPr>
          <a:xfrm>
            <a:off x="6358854" y="1514476"/>
            <a:ext cx="4996533" cy="823912"/>
          </a:xfrm>
        </p:spPr>
        <p:txBody>
          <a:bodyPr anchor="ctr"/>
          <a:lstStyle>
            <a:lvl1pPr marL="0" indent="0" algn="ctr">
              <a:buNone/>
              <a:defRPr sz="2400" b="0" spc="100" baseline="0">
                <a:solidFill>
                  <a:schemeClr val="tx2"/>
                </a:solidFill>
                <a:latin typeface="League Goth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778B1-FA46-3688-1452-315C71A0A2C3}"/>
              </a:ext>
            </a:extLst>
          </p:cNvPr>
          <p:cNvSpPr>
            <a:spLocks noGrp="1"/>
          </p:cNvSpPr>
          <p:nvPr>
            <p:ph sz="quarter" idx="4"/>
          </p:nvPr>
        </p:nvSpPr>
        <p:spPr>
          <a:xfrm>
            <a:off x="6358854" y="2338388"/>
            <a:ext cx="4996534"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5D1E8-8BCE-2E3A-4E91-4EAACFC2BECB}"/>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8" name="Footer Placeholder 7">
            <a:extLst>
              <a:ext uri="{FF2B5EF4-FFF2-40B4-BE49-F238E27FC236}">
                <a16:creationId xmlns:a16="http://schemas.microsoft.com/office/drawing/2014/main" id="{34F70A21-B30C-1548-7A9C-78D889CA0E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D4CE-409B-6048-A693-6F74D49B0134}"/>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022017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B887E7-0154-183E-15CD-BAF0074E55B5}"/>
              </a:ext>
            </a:extLst>
          </p:cNvPr>
          <p:cNvSpPr/>
          <p:nvPr userDrawn="1"/>
        </p:nvSpPr>
        <p:spPr>
          <a:xfrm>
            <a:off x="6352114" y="1602582"/>
            <a:ext cx="5003273" cy="569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C6246-AE22-6BC1-1602-FCC0793F7CF6}"/>
              </a:ext>
            </a:extLst>
          </p:cNvPr>
          <p:cNvSpPr/>
          <p:nvPr userDrawn="1"/>
        </p:nvSpPr>
        <p:spPr>
          <a:xfrm>
            <a:off x="838199" y="1602582"/>
            <a:ext cx="4993359" cy="569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D5E89-4136-8124-2A1A-1143C6BE5C13}"/>
              </a:ext>
            </a:extLst>
          </p:cNvPr>
          <p:cNvSpPr>
            <a:spLocks noGrp="1"/>
          </p:cNvSpPr>
          <p:nvPr>
            <p:ph type="title" hasCustomPrompt="1"/>
          </p:nvPr>
        </p:nvSpPr>
        <p:spPr>
          <a:xfrm>
            <a:off x="839788" y="668336"/>
            <a:ext cx="10515600" cy="846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D405DF-07E7-8304-203A-6D27433BE776}"/>
              </a:ext>
            </a:extLst>
          </p:cNvPr>
          <p:cNvSpPr>
            <a:spLocks noGrp="1"/>
          </p:cNvSpPr>
          <p:nvPr>
            <p:ph type="body" idx="1" hasCustomPrompt="1"/>
          </p:nvPr>
        </p:nvSpPr>
        <p:spPr>
          <a:xfrm>
            <a:off x="839788" y="1514476"/>
            <a:ext cx="4993359" cy="823912"/>
          </a:xfrm>
        </p:spPr>
        <p:txBody>
          <a:bodyPr anchor="ctr"/>
          <a:lstStyle>
            <a:lvl1pPr marL="0" indent="0" algn="ctr">
              <a:buNone/>
              <a:defRPr sz="2400" b="0" spc="100" baseline="0">
                <a:solidFill>
                  <a:schemeClr val="bg1"/>
                </a:solidFill>
                <a:latin typeface="League Goth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12237-FA68-1AC2-8A35-980B08CE4704}"/>
              </a:ext>
            </a:extLst>
          </p:cNvPr>
          <p:cNvSpPr>
            <a:spLocks noGrp="1"/>
          </p:cNvSpPr>
          <p:nvPr>
            <p:ph sz="half" idx="2"/>
          </p:nvPr>
        </p:nvSpPr>
        <p:spPr>
          <a:xfrm>
            <a:off x="839789" y="2338388"/>
            <a:ext cx="4991770"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C8263-DFB3-89F3-ECCC-DBF2D5DF579B}"/>
              </a:ext>
            </a:extLst>
          </p:cNvPr>
          <p:cNvSpPr>
            <a:spLocks noGrp="1"/>
          </p:cNvSpPr>
          <p:nvPr>
            <p:ph type="body" sz="quarter" idx="3" hasCustomPrompt="1"/>
          </p:nvPr>
        </p:nvSpPr>
        <p:spPr>
          <a:xfrm>
            <a:off x="6358854" y="1514476"/>
            <a:ext cx="4996533" cy="823912"/>
          </a:xfrm>
        </p:spPr>
        <p:txBody>
          <a:bodyPr anchor="ctr"/>
          <a:lstStyle>
            <a:lvl1pPr marL="0" indent="0" algn="ctr">
              <a:buNone/>
              <a:defRPr sz="2400" b="1" spc="100" baseline="0">
                <a:solidFill>
                  <a:schemeClr val="bg1"/>
                </a:solidFill>
                <a:latin typeface="League Gothic Ital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778B1-FA46-3688-1452-315C71A0A2C3}"/>
              </a:ext>
            </a:extLst>
          </p:cNvPr>
          <p:cNvSpPr>
            <a:spLocks noGrp="1"/>
          </p:cNvSpPr>
          <p:nvPr>
            <p:ph sz="quarter" idx="4"/>
          </p:nvPr>
        </p:nvSpPr>
        <p:spPr>
          <a:xfrm>
            <a:off x="6358854" y="2338388"/>
            <a:ext cx="4996534"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5D1E8-8BCE-2E3A-4E91-4EAACFC2BECB}"/>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8" name="Footer Placeholder 7">
            <a:extLst>
              <a:ext uri="{FF2B5EF4-FFF2-40B4-BE49-F238E27FC236}">
                <a16:creationId xmlns:a16="http://schemas.microsoft.com/office/drawing/2014/main" id="{34F70A21-B30C-1548-7A9C-78D889CA0E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D4CE-409B-6048-A693-6F74D49B0134}"/>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53861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B887E7-0154-183E-15CD-BAF0074E55B5}"/>
              </a:ext>
            </a:extLst>
          </p:cNvPr>
          <p:cNvSpPr/>
          <p:nvPr userDrawn="1"/>
        </p:nvSpPr>
        <p:spPr>
          <a:xfrm>
            <a:off x="6352114" y="1602582"/>
            <a:ext cx="5003273" cy="5691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C6246-AE22-6BC1-1602-FCC0793F7CF6}"/>
              </a:ext>
            </a:extLst>
          </p:cNvPr>
          <p:cNvSpPr/>
          <p:nvPr userDrawn="1"/>
        </p:nvSpPr>
        <p:spPr>
          <a:xfrm>
            <a:off x="838199" y="1602582"/>
            <a:ext cx="4993359" cy="5691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D5E89-4136-8124-2A1A-1143C6BE5C13}"/>
              </a:ext>
            </a:extLst>
          </p:cNvPr>
          <p:cNvSpPr>
            <a:spLocks noGrp="1"/>
          </p:cNvSpPr>
          <p:nvPr>
            <p:ph type="title" hasCustomPrompt="1"/>
          </p:nvPr>
        </p:nvSpPr>
        <p:spPr>
          <a:xfrm>
            <a:off x="839788" y="668336"/>
            <a:ext cx="10515600" cy="846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D405DF-07E7-8304-203A-6D27433BE776}"/>
              </a:ext>
            </a:extLst>
          </p:cNvPr>
          <p:cNvSpPr>
            <a:spLocks noGrp="1"/>
          </p:cNvSpPr>
          <p:nvPr>
            <p:ph type="body" idx="1" hasCustomPrompt="1"/>
          </p:nvPr>
        </p:nvSpPr>
        <p:spPr>
          <a:xfrm>
            <a:off x="839788" y="1514476"/>
            <a:ext cx="4993359" cy="823912"/>
          </a:xfrm>
        </p:spPr>
        <p:txBody>
          <a:bodyPr anchor="ctr"/>
          <a:lstStyle>
            <a:lvl1pPr marL="0" indent="0" algn="ctr">
              <a:buNone/>
              <a:defRPr sz="2400" b="0" spc="100" baseline="0">
                <a:solidFill>
                  <a:schemeClr val="bg1"/>
                </a:solidFill>
                <a:latin typeface="League Goth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12237-FA68-1AC2-8A35-980B08CE4704}"/>
              </a:ext>
            </a:extLst>
          </p:cNvPr>
          <p:cNvSpPr>
            <a:spLocks noGrp="1"/>
          </p:cNvSpPr>
          <p:nvPr>
            <p:ph sz="half" idx="2"/>
          </p:nvPr>
        </p:nvSpPr>
        <p:spPr>
          <a:xfrm>
            <a:off x="839789" y="2338388"/>
            <a:ext cx="4991770"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C8263-DFB3-89F3-ECCC-DBF2D5DF579B}"/>
              </a:ext>
            </a:extLst>
          </p:cNvPr>
          <p:cNvSpPr>
            <a:spLocks noGrp="1"/>
          </p:cNvSpPr>
          <p:nvPr>
            <p:ph type="body" sz="quarter" idx="3" hasCustomPrompt="1"/>
          </p:nvPr>
        </p:nvSpPr>
        <p:spPr>
          <a:xfrm>
            <a:off x="6358854" y="1514476"/>
            <a:ext cx="4996533" cy="823912"/>
          </a:xfrm>
        </p:spPr>
        <p:txBody>
          <a:bodyPr anchor="ctr"/>
          <a:lstStyle>
            <a:lvl1pPr marL="0" indent="0" algn="ctr">
              <a:buNone/>
              <a:defRPr sz="2400" b="1" spc="100" baseline="0">
                <a:solidFill>
                  <a:schemeClr val="bg1"/>
                </a:solidFill>
                <a:latin typeface="League Gothic Ital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778B1-FA46-3688-1452-315C71A0A2C3}"/>
              </a:ext>
            </a:extLst>
          </p:cNvPr>
          <p:cNvSpPr>
            <a:spLocks noGrp="1"/>
          </p:cNvSpPr>
          <p:nvPr>
            <p:ph sz="quarter" idx="4"/>
          </p:nvPr>
        </p:nvSpPr>
        <p:spPr>
          <a:xfrm>
            <a:off x="6358854" y="2338388"/>
            <a:ext cx="4996534"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5D1E8-8BCE-2E3A-4E91-4EAACFC2BECB}"/>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8" name="Footer Placeholder 7">
            <a:extLst>
              <a:ext uri="{FF2B5EF4-FFF2-40B4-BE49-F238E27FC236}">
                <a16:creationId xmlns:a16="http://schemas.microsoft.com/office/drawing/2014/main" id="{34F70A21-B30C-1548-7A9C-78D889CA0E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D4CE-409B-6048-A693-6F74D49B0134}"/>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67491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B887E7-0154-183E-15CD-BAF0074E55B5}"/>
              </a:ext>
            </a:extLst>
          </p:cNvPr>
          <p:cNvSpPr/>
          <p:nvPr userDrawn="1"/>
        </p:nvSpPr>
        <p:spPr>
          <a:xfrm>
            <a:off x="6352114" y="1602582"/>
            <a:ext cx="5003273" cy="5691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9C6246-AE22-6BC1-1602-FCC0793F7CF6}"/>
              </a:ext>
            </a:extLst>
          </p:cNvPr>
          <p:cNvSpPr/>
          <p:nvPr userDrawn="1"/>
        </p:nvSpPr>
        <p:spPr>
          <a:xfrm>
            <a:off x="838199" y="1602582"/>
            <a:ext cx="4993359" cy="5691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D5E89-4136-8124-2A1A-1143C6BE5C13}"/>
              </a:ext>
            </a:extLst>
          </p:cNvPr>
          <p:cNvSpPr>
            <a:spLocks noGrp="1"/>
          </p:cNvSpPr>
          <p:nvPr>
            <p:ph type="title" hasCustomPrompt="1"/>
          </p:nvPr>
        </p:nvSpPr>
        <p:spPr>
          <a:xfrm>
            <a:off x="839788" y="668336"/>
            <a:ext cx="10515600" cy="846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D405DF-07E7-8304-203A-6D27433BE776}"/>
              </a:ext>
            </a:extLst>
          </p:cNvPr>
          <p:cNvSpPr>
            <a:spLocks noGrp="1"/>
          </p:cNvSpPr>
          <p:nvPr>
            <p:ph type="body" idx="1" hasCustomPrompt="1"/>
          </p:nvPr>
        </p:nvSpPr>
        <p:spPr>
          <a:xfrm>
            <a:off x="839788" y="1514476"/>
            <a:ext cx="4993359" cy="823912"/>
          </a:xfrm>
        </p:spPr>
        <p:txBody>
          <a:bodyPr anchor="ctr"/>
          <a:lstStyle>
            <a:lvl1pPr marL="0" indent="0" algn="ctr">
              <a:buNone/>
              <a:defRPr sz="2400" b="0" spc="100" baseline="0">
                <a:solidFill>
                  <a:schemeClr val="bg1"/>
                </a:solidFill>
                <a:latin typeface="League Goth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12237-FA68-1AC2-8A35-980B08CE4704}"/>
              </a:ext>
            </a:extLst>
          </p:cNvPr>
          <p:cNvSpPr>
            <a:spLocks noGrp="1"/>
          </p:cNvSpPr>
          <p:nvPr>
            <p:ph sz="half" idx="2"/>
          </p:nvPr>
        </p:nvSpPr>
        <p:spPr>
          <a:xfrm>
            <a:off x="839789" y="2338388"/>
            <a:ext cx="4991770"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5C8263-DFB3-89F3-ECCC-DBF2D5DF579B}"/>
              </a:ext>
            </a:extLst>
          </p:cNvPr>
          <p:cNvSpPr>
            <a:spLocks noGrp="1"/>
          </p:cNvSpPr>
          <p:nvPr>
            <p:ph type="body" sz="quarter" idx="3" hasCustomPrompt="1"/>
          </p:nvPr>
        </p:nvSpPr>
        <p:spPr>
          <a:xfrm>
            <a:off x="6358854" y="1514476"/>
            <a:ext cx="4996533" cy="823912"/>
          </a:xfrm>
        </p:spPr>
        <p:txBody>
          <a:bodyPr anchor="ctr"/>
          <a:lstStyle>
            <a:lvl1pPr marL="0" indent="0" algn="ctr">
              <a:buNone/>
              <a:defRPr sz="2400" b="1" spc="100" baseline="0">
                <a:solidFill>
                  <a:schemeClr val="bg1"/>
                </a:solidFill>
                <a:latin typeface="League Gothic Italic"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778B1-FA46-3688-1452-315C71A0A2C3}"/>
              </a:ext>
            </a:extLst>
          </p:cNvPr>
          <p:cNvSpPr>
            <a:spLocks noGrp="1"/>
          </p:cNvSpPr>
          <p:nvPr>
            <p:ph sz="quarter" idx="4"/>
          </p:nvPr>
        </p:nvSpPr>
        <p:spPr>
          <a:xfrm>
            <a:off x="6358854" y="2338388"/>
            <a:ext cx="4996534" cy="385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95D1E8-8BCE-2E3A-4E91-4EAACFC2BECB}"/>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8" name="Footer Placeholder 7">
            <a:extLst>
              <a:ext uri="{FF2B5EF4-FFF2-40B4-BE49-F238E27FC236}">
                <a16:creationId xmlns:a16="http://schemas.microsoft.com/office/drawing/2014/main" id="{34F70A21-B30C-1548-7A9C-78D889CA0E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2D4CE-409B-6048-A693-6F74D49B0134}"/>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397716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E2C0-DFF8-A028-4E7E-430D61B070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2872BE-20B2-091E-B014-2592CEC813F1}"/>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4" name="Footer Placeholder 3">
            <a:extLst>
              <a:ext uri="{FF2B5EF4-FFF2-40B4-BE49-F238E27FC236}">
                <a16:creationId xmlns:a16="http://schemas.microsoft.com/office/drawing/2014/main" id="{8D8F0101-057D-3A0A-5D57-C9A7AFAF0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10B251-AFD9-2560-97C7-3CBADBD69508}"/>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29578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A7D8A-12E8-F2FD-B0E2-07E98772BAB6}"/>
              </a:ext>
            </a:extLst>
          </p:cNvPr>
          <p:cNvSpPr/>
          <p:nvPr userDrawn="1"/>
        </p:nvSpPr>
        <p:spPr>
          <a:xfrm flipV="1">
            <a:off x="-159391" y="-159393"/>
            <a:ext cx="12415707" cy="6132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BEE94-AD6C-63D2-3BC6-A14B18AF7C8D}"/>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982F0-58EA-A900-97C5-4060E6BF2B3F}"/>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AF729-E803-7405-89EA-3898DD985B4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73344BBF-A4C8-B544-BF26-EBA7A80A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0B75-9717-7119-8228-DABAEAB49AA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571623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410CCF-F617-6617-2B35-5C258712200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3" name="Footer Placeholder 2">
            <a:extLst>
              <a:ext uri="{FF2B5EF4-FFF2-40B4-BE49-F238E27FC236}">
                <a16:creationId xmlns:a16="http://schemas.microsoft.com/office/drawing/2014/main" id="{D0916545-CE01-86DC-B57B-136146BE68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0DB069-9E21-8F8E-C872-46FF5F5C00C9}"/>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344473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5855-A4F5-5524-F36D-FDBE6C3F68BA}"/>
              </a:ext>
            </a:extLst>
          </p:cNvPr>
          <p:cNvSpPr>
            <a:spLocks noGrp="1"/>
          </p:cNvSpPr>
          <p:nvPr>
            <p:ph type="title" hasCustomPrompt="1"/>
          </p:nvPr>
        </p:nvSpPr>
        <p:spPr>
          <a:xfrm>
            <a:off x="839789" y="457200"/>
            <a:ext cx="2884924" cy="1600200"/>
          </a:xfrm>
        </p:spPr>
        <p:txBody>
          <a:bodyPr anchor="ctr"/>
          <a:lstStyle>
            <a:lvl1pPr>
              <a:defRPr sz="3200" spc="100" baseline="0"/>
            </a:lvl1pPr>
          </a:lstStyle>
          <a:p>
            <a:r>
              <a:rPr lang="en-US"/>
              <a:t>CLICK TO EDIT MASTER TITLE STYLE</a:t>
            </a:r>
          </a:p>
        </p:txBody>
      </p:sp>
      <p:sp>
        <p:nvSpPr>
          <p:cNvPr id="3" name="Content Placeholder 2">
            <a:extLst>
              <a:ext uri="{FF2B5EF4-FFF2-40B4-BE49-F238E27FC236}">
                <a16:creationId xmlns:a16="http://schemas.microsoft.com/office/drawing/2014/main" id="{07F99E9E-B061-D9FC-4654-ADCC4BB6840E}"/>
              </a:ext>
            </a:extLst>
          </p:cNvPr>
          <p:cNvSpPr>
            <a:spLocks noGrp="1"/>
          </p:cNvSpPr>
          <p:nvPr>
            <p:ph idx="1"/>
          </p:nvPr>
        </p:nvSpPr>
        <p:spPr>
          <a:xfrm>
            <a:off x="5183188" y="688181"/>
            <a:ext cx="6172200" cy="5172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F6FB6-FC54-C4FF-A88D-6AEAF279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AD564-97E4-EC8A-6BD6-8D8E399C8518}"/>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27ABB662-ECD7-D6CD-4DB1-A9CBE5F9C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4A6E1-6397-8B3E-D8F5-45FA5525FD7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038855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FACE4B-304B-C96D-23D0-C7D7AB99CB30}"/>
              </a:ext>
            </a:extLst>
          </p:cNvPr>
          <p:cNvSpPr/>
          <p:nvPr userDrawn="1"/>
        </p:nvSpPr>
        <p:spPr>
          <a:xfrm>
            <a:off x="771787" y="1157965"/>
            <a:ext cx="3405930" cy="569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14C79C-4538-34AC-D6CC-30F22D9FB055}"/>
              </a:ext>
            </a:extLst>
          </p:cNvPr>
          <p:cNvSpPr/>
          <p:nvPr userDrawn="1"/>
        </p:nvSpPr>
        <p:spPr>
          <a:xfrm>
            <a:off x="771788" y="688181"/>
            <a:ext cx="2516696" cy="569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05855-A4F5-5524-F36D-FDBE6C3F68BA}"/>
              </a:ext>
            </a:extLst>
          </p:cNvPr>
          <p:cNvSpPr>
            <a:spLocks noGrp="1"/>
          </p:cNvSpPr>
          <p:nvPr>
            <p:ph type="title" hasCustomPrompt="1"/>
          </p:nvPr>
        </p:nvSpPr>
        <p:spPr>
          <a:xfrm>
            <a:off x="839789" y="457200"/>
            <a:ext cx="2884924" cy="1600200"/>
          </a:xfrm>
        </p:spPr>
        <p:txBody>
          <a:bodyPr anchor="ctr"/>
          <a:lstStyle>
            <a:lvl1pPr>
              <a:defRPr sz="3200" spc="1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F99E9E-B061-D9FC-4654-ADCC4BB6840E}"/>
              </a:ext>
            </a:extLst>
          </p:cNvPr>
          <p:cNvSpPr>
            <a:spLocks noGrp="1"/>
          </p:cNvSpPr>
          <p:nvPr>
            <p:ph idx="1"/>
          </p:nvPr>
        </p:nvSpPr>
        <p:spPr>
          <a:xfrm>
            <a:off x="5183188" y="688181"/>
            <a:ext cx="6172200" cy="5172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F6FB6-FC54-C4FF-A88D-6AEAF279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AD564-97E4-EC8A-6BD6-8D8E399C8518}"/>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27ABB662-ECD7-D6CD-4DB1-A9CBE5F9C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4A6E1-6397-8B3E-D8F5-45FA5525FD7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331741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FACE4B-304B-C96D-23D0-C7D7AB99CB30}"/>
              </a:ext>
            </a:extLst>
          </p:cNvPr>
          <p:cNvSpPr/>
          <p:nvPr userDrawn="1"/>
        </p:nvSpPr>
        <p:spPr>
          <a:xfrm>
            <a:off x="771787" y="1157965"/>
            <a:ext cx="3405930" cy="569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14C79C-4538-34AC-D6CC-30F22D9FB055}"/>
              </a:ext>
            </a:extLst>
          </p:cNvPr>
          <p:cNvSpPr/>
          <p:nvPr userDrawn="1"/>
        </p:nvSpPr>
        <p:spPr>
          <a:xfrm>
            <a:off x="771788" y="688181"/>
            <a:ext cx="2516696" cy="5691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05855-A4F5-5524-F36D-FDBE6C3F68BA}"/>
              </a:ext>
            </a:extLst>
          </p:cNvPr>
          <p:cNvSpPr>
            <a:spLocks noGrp="1"/>
          </p:cNvSpPr>
          <p:nvPr>
            <p:ph type="title" hasCustomPrompt="1"/>
          </p:nvPr>
        </p:nvSpPr>
        <p:spPr>
          <a:xfrm>
            <a:off x="839789" y="457200"/>
            <a:ext cx="2884924" cy="1600200"/>
          </a:xfrm>
        </p:spPr>
        <p:txBody>
          <a:bodyPr anchor="ctr"/>
          <a:lstStyle>
            <a:lvl1pPr>
              <a:defRPr sz="3200" spc="100" baseline="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F99E9E-B061-D9FC-4654-ADCC4BB6840E}"/>
              </a:ext>
            </a:extLst>
          </p:cNvPr>
          <p:cNvSpPr>
            <a:spLocks noGrp="1"/>
          </p:cNvSpPr>
          <p:nvPr>
            <p:ph idx="1"/>
          </p:nvPr>
        </p:nvSpPr>
        <p:spPr>
          <a:xfrm>
            <a:off x="5183188" y="688181"/>
            <a:ext cx="6172200" cy="5172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F6FB6-FC54-C4FF-A88D-6AEAF279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AD564-97E4-EC8A-6BD6-8D8E399C8518}"/>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27ABB662-ECD7-D6CD-4DB1-A9CBE5F9C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4A6E1-6397-8B3E-D8F5-45FA5525FD7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320830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FACE4B-304B-C96D-23D0-C7D7AB99CB30}"/>
              </a:ext>
            </a:extLst>
          </p:cNvPr>
          <p:cNvSpPr/>
          <p:nvPr userDrawn="1"/>
        </p:nvSpPr>
        <p:spPr>
          <a:xfrm>
            <a:off x="771787" y="1157965"/>
            <a:ext cx="3405930" cy="569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14C79C-4538-34AC-D6CC-30F22D9FB055}"/>
              </a:ext>
            </a:extLst>
          </p:cNvPr>
          <p:cNvSpPr/>
          <p:nvPr userDrawn="1"/>
        </p:nvSpPr>
        <p:spPr>
          <a:xfrm>
            <a:off x="771788" y="688181"/>
            <a:ext cx="2516696" cy="569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05855-A4F5-5524-F36D-FDBE6C3F68BA}"/>
              </a:ext>
            </a:extLst>
          </p:cNvPr>
          <p:cNvSpPr>
            <a:spLocks noGrp="1"/>
          </p:cNvSpPr>
          <p:nvPr>
            <p:ph type="title" hasCustomPrompt="1"/>
          </p:nvPr>
        </p:nvSpPr>
        <p:spPr>
          <a:xfrm>
            <a:off x="839789" y="457200"/>
            <a:ext cx="2884924" cy="1600200"/>
          </a:xfrm>
        </p:spPr>
        <p:txBody>
          <a:bodyPr anchor="ctr"/>
          <a:lstStyle>
            <a:lvl1pPr>
              <a:defRPr sz="3200" spc="1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F99E9E-B061-D9FC-4654-ADCC4BB6840E}"/>
              </a:ext>
            </a:extLst>
          </p:cNvPr>
          <p:cNvSpPr>
            <a:spLocks noGrp="1"/>
          </p:cNvSpPr>
          <p:nvPr>
            <p:ph idx="1"/>
          </p:nvPr>
        </p:nvSpPr>
        <p:spPr>
          <a:xfrm>
            <a:off x="5183188" y="688181"/>
            <a:ext cx="6172200" cy="5172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F6FB6-FC54-C4FF-A88D-6AEAF279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AD564-97E4-EC8A-6BD6-8D8E399C8518}"/>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27ABB662-ECD7-D6CD-4DB1-A9CBE5F9C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4A6E1-6397-8B3E-D8F5-45FA5525FD7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25238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FACE4B-304B-C96D-23D0-C7D7AB99CB30}"/>
              </a:ext>
            </a:extLst>
          </p:cNvPr>
          <p:cNvSpPr/>
          <p:nvPr userDrawn="1"/>
        </p:nvSpPr>
        <p:spPr>
          <a:xfrm>
            <a:off x="771787" y="1157965"/>
            <a:ext cx="3405930" cy="5691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14C79C-4538-34AC-D6CC-30F22D9FB055}"/>
              </a:ext>
            </a:extLst>
          </p:cNvPr>
          <p:cNvSpPr/>
          <p:nvPr userDrawn="1"/>
        </p:nvSpPr>
        <p:spPr>
          <a:xfrm>
            <a:off x="771788" y="688181"/>
            <a:ext cx="2516696" cy="5691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05855-A4F5-5524-F36D-FDBE6C3F68BA}"/>
              </a:ext>
            </a:extLst>
          </p:cNvPr>
          <p:cNvSpPr>
            <a:spLocks noGrp="1"/>
          </p:cNvSpPr>
          <p:nvPr>
            <p:ph type="title" hasCustomPrompt="1"/>
          </p:nvPr>
        </p:nvSpPr>
        <p:spPr>
          <a:xfrm>
            <a:off x="839789" y="457200"/>
            <a:ext cx="2884924" cy="1600200"/>
          </a:xfrm>
        </p:spPr>
        <p:txBody>
          <a:bodyPr anchor="ctr"/>
          <a:lstStyle>
            <a:lvl1pPr>
              <a:defRPr sz="3200" spc="1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F99E9E-B061-D9FC-4654-ADCC4BB6840E}"/>
              </a:ext>
            </a:extLst>
          </p:cNvPr>
          <p:cNvSpPr>
            <a:spLocks noGrp="1"/>
          </p:cNvSpPr>
          <p:nvPr>
            <p:ph idx="1"/>
          </p:nvPr>
        </p:nvSpPr>
        <p:spPr>
          <a:xfrm>
            <a:off x="5183188" y="688181"/>
            <a:ext cx="6172200" cy="5172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F6FB6-FC54-C4FF-A88D-6AEAF279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AD564-97E4-EC8A-6BD6-8D8E399C8518}"/>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27ABB662-ECD7-D6CD-4DB1-A9CBE5F9C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4A6E1-6397-8B3E-D8F5-45FA5525FD7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35115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FACE4B-304B-C96D-23D0-C7D7AB99CB30}"/>
              </a:ext>
            </a:extLst>
          </p:cNvPr>
          <p:cNvSpPr/>
          <p:nvPr userDrawn="1"/>
        </p:nvSpPr>
        <p:spPr>
          <a:xfrm>
            <a:off x="771787" y="1157965"/>
            <a:ext cx="3405930" cy="5691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14C79C-4538-34AC-D6CC-30F22D9FB055}"/>
              </a:ext>
            </a:extLst>
          </p:cNvPr>
          <p:cNvSpPr/>
          <p:nvPr userDrawn="1"/>
        </p:nvSpPr>
        <p:spPr>
          <a:xfrm>
            <a:off x="771788" y="688181"/>
            <a:ext cx="2516696" cy="5691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05855-A4F5-5524-F36D-FDBE6C3F68BA}"/>
              </a:ext>
            </a:extLst>
          </p:cNvPr>
          <p:cNvSpPr>
            <a:spLocks noGrp="1"/>
          </p:cNvSpPr>
          <p:nvPr>
            <p:ph type="title" hasCustomPrompt="1"/>
          </p:nvPr>
        </p:nvSpPr>
        <p:spPr>
          <a:xfrm>
            <a:off x="839789" y="457200"/>
            <a:ext cx="2884924" cy="1600200"/>
          </a:xfrm>
        </p:spPr>
        <p:txBody>
          <a:bodyPr anchor="ctr"/>
          <a:lstStyle>
            <a:lvl1pPr>
              <a:defRPr sz="3200" spc="10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F99E9E-B061-D9FC-4654-ADCC4BB6840E}"/>
              </a:ext>
            </a:extLst>
          </p:cNvPr>
          <p:cNvSpPr>
            <a:spLocks noGrp="1"/>
          </p:cNvSpPr>
          <p:nvPr>
            <p:ph idx="1"/>
          </p:nvPr>
        </p:nvSpPr>
        <p:spPr>
          <a:xfrm>
            <a:off x="5183188" y="688181"/>
            <a:ext cx="6172200" cy="5172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F6FB6-FC54-C4FF-A88D-6AEAF2799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AD564-97E4-EC8A-6BD6-8D8E399C8518}"/>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6" name="Footer Placeholder 5">
            <a:extLst>
              <a:ext uri="{FF2B5EF4-FFF2-40B4-BE49-F238E27FC236}">
                <a16:creationId xmlns:a16="http://schemas.microsoft.com/office/drawing/2014/main" id="{27ABB662-ECD7-D6CD-4DB1-A9CBE5F9C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4A6E1-6397-8B3E-D8F5-45FA5525FD7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678781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3CB1-0BAB-BBD1-D878-E5EDCBAE0FC4}"/>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8AC569-3E4B-C870-15EA-8008803517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F811F-0084-5295-EA8F-3365F53A57CB}"/>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80C7FD3E-643F-8B5E-2A20-3AED62487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B4B99-C43E-643F-D22F-8F3CBA612E8E}"/>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906048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9EA9E0-E6B2-5234-3E17-E77B24D0BB29}"/>
              </a:ext>
            </a:extLst>
          </p:cNvPr>
          <p:cNvSpPr>
            <a:spLocks noGrp="1"/>
          </p:cNvSpPr>
          <p:nvPr>
            <p:ph type="title" orient="vert" hasCustomPrompt="1"/>
          </p:nvPr>
        </p:nvSpPr>
        <p:spPr>
          <a:xfrm>
            <a:off x="8724900" y="365125"/>
            <a:ext cx="2628900" cy="439982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27AD66-D05F-0F3D-844D-F85D9A98AC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DED47-0891-79F6-8879-BD8D9BFC940A}"/>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B368F560-2256-823D-1884-2D8C96AC4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FD4C8-8444-0860-BA86-C2869B822074}"/>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47998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A7D8A-12E8-F2FD-B0E2-07E98772BAB6}"/>
              </a:ext>
            </a:extLst>
          </p:cNvPr>
          <p:cNvSpPr/>
          <p:nvPr userDrawn="1"/>
        </p:nvSpPr>
        <p:spPr>
          <a:xfrm flipV="1">
            <a:off x="-159391" y="-159393"/>
            <a:ext cx="12415707" cy="613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BEE94-AD6C-63D2-3BC6-A14B18AF7C8D}"/>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94982F0-58EA-A900-97C5-4060E6BF2B3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AF729-E803-7405-89EA-3898DD985B4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73344BBF-A4C8-B544-BF26-EBA7A80A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0B75-9717-7119-8228-DABAEAB49AA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73297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A7D8A-12E8-F2FD-B0E2-07E98772BAB6}"/>
              </a:ext>
            </a:extLst>
          </p:cNvPr>
          <p:cNvSpPr/>
          <p:nvPr userDrawn="1"/>
        </p:nvSpPr>
        <p:spPr>
          <a:xfrm flipV="1">
            <a:off x="-159391" y="-159393"/>
            <a:ext cx="12415707" cy="6132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BEE94-AD6C-63D2-3BC6-A14B18AF7C8D}"/>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94982F0-58EA-A900-97C5-4060E6BF2B3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AF729-E803-7405-89EA-3898DD985B4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73344BBF-A4C8-B544-BF26-EBA7A80A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0B75-9717-7119-8228-DABAEAB49AA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2293921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BA7D8A-12E8-F2FD-B0E2-07E98772BAB6}"/>
              </a:ext>
            </a:extLst>
          </p:cNvPr>
          <p:cNvSpPr/>
          <p:nvPr userDrawn="1"/>
        </p:nvSpPr>
        <p:spPr>
          <a:xfrm flipV="1">
            <a:off x="-159391" y="-159393"/>
            <a:ext cx="12415707" cy="6132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BEE94-AD6C-63D2-3BC6-A14B18AF7C8D}"/>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94982F0-58EA-A900-97C5-4060E6BF2B3F}"/>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AF729-E803-7405-89EA-3898DD985B44}"/>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73344BBF-A4C8-B544-BF26-EBA7A80A5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A0B75-9717-7119-8228-DABAEAB49AAD}"/>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32780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9D7C2-5537-B74E-1BD9-143F158C17E6}"/>
              </a:ext>
            </a:extLst>
          </p:cNvPr>
          <p:cNvSpPr/>
          <p:nvPr userDrawn="1"/>
        </p:nvSpPr>
        <p:spPr>
          <a:xfrm>
            <a:off x="696285" y="437756"/>
            <a:ext cx="9219501" cy="10402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4C11F-F92B-0829-6DB0-B6BFD4537759}"/>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B26504D-4D9C-7B93-84E7-AF75CA353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C9633-477D-A086-9864-9A6C07E07EE9}"/>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84AA2C5F-AABB-9F53-6772-BC5F1C75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105D-BD6F-6DFD-5046-C8A68BA62143}"/>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335457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9D7C2-5537-B74E-1BD9-143F158C17E6}"/>
              </a:ext>
            </a:extLst>
          </p:cNvPr>
          <p:cNvSpPr/>
          <p:nvPr userDrawn="1"/>
        </p:nvSpPr>
        <p:spPr>
          <a:xfrm>
            <a:off x="696285" y="437756"/>
            <a:ext cx="9219501" cy="10402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4C11F-F92B-0829-6DB0-B6BFD4537759}"/>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B26504D-4D9C-7B93-84E7-AF75CA353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C9633-477D-A086-9864-9A6C07E07EE9}"/>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84AA2C5F-AABB-9F53-6772-BC5F1C75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105D-BD6F-6DFD-5046-C8A68BA62143}"/>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1693467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59D7C2-5537-B74E-1BD9-143F158C17E6}"/>
              </a:ext>
            </a:extLst>
          </p:cNvPr>
          <p:cNvSpPr/>
          <p:nvPr userDrawn="1"/>
        </p:nvSpPr>
        <p:spPr>
          <a:xfrm>
            <a:off x="696285" y="437756"/>
            <a:ext cx="9219501" cy="10402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5F44C11F-F92B-0829-6DB0-B6BFD4537759}"/>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B26504D-4D9C-7B93-84E7-AF75CA353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C9633-477D-A086-9864-9A6C07E07EE9}"/>
              </a:ext>
            </a:extLst>
          </p:cNvPr>
          <p:cNvSpPr>
            <a:spLocks noGrp="1"/>
          </p:cNvSpPr>
          <p:nvPr>
            <p:ph type="dt" sz="half" idx="10"/>
          </p:nvPr>
        </p:nvSpPr>
        <p:spPr/>
        <p:txBody>
          <a:bodyPr/>
          <a:lstStyle/>
          <a:p>
            <a:fld id="{81FD0600-1735-6A41-9E00-8ECFAEFBA94C}" type="datetimeFigureOut">
              <a:rPr lang="en-US" smtClean="0"/>
              <a:t>9/13/2023</a:t>
            </a:fld>
            <a:endParaRPr lang="en-US"/>
          </a:p>
        </p:txBody>
      </p:sp>
      <p:sp>
        <p:nvSpPr>
          <p:cNvPr id="5" name="Footer Placeholder 4">
            <a:extLst>
              <a:ext uri="{FF2B5EF4-FFF2-40B4-BE49-F238E27FC236}">
                <a16:creationId xmlns:a16="http://schemas.microsoft.com/office/drawing/2014/main" id="{84AA2C5F-AABB-9F53-6772-BC5F1C75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C105D-BD6F-6DFD-5046-C8A68BA62143}"/>
              </a:ext>
            </a:extLst>
          </p:cNvPr>
          <p:cNvSpPr>
            <a:spLocks noGrp="1"/>
          </p:cNvSpPr>
          <p:nvPr>
            <p:ph type="sldNum" sz="quarter" idx="12"/>
          </p:nvPr>
        </p:nvSpPr>
        <p:spPr/>
        <p:txBody>
          <a:bodyPr/>
          <a:lstStyle/>
          <a:p>
            <a:fld id="{EC03FAAD-23C5-B149-81F3-B8444316E525}" type="slidenum">
              <a:rPr lang="en-US" smtClean="0"/>
              <a:t>‹#›</a:t>
            </a:fld>
            <a:endParaRPr lang="en-US"/>
          </a:p>
        </p:txBody>
      </p:sp>
    </p:spTree>
    <p:extLst>
      <p:ext uri="{BB962C8B-B14F-4D97-AF65-F5344CB8AC3E}">
        <p14:creationId xmlns:p14="http://schemas.microsoft.com/office/powerpoint/2010/main" val="8869013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gi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95ABB-5A4A-71F1-A651-1CFC7BF3F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F4E7F2-F0A6-AC6C-BDE1-2A5F4E16F49B}"/>
              </a:ext>
            </a:extLst>
          </p:cNvPr>
          <p:cNvSpPr>
            <a:spLocks noGrp="1"/>
          </p:cNvSpPr>
          <p:nvPr>
            <p:ph type="body" idx="1"/>
          </p:nvPr>
        </p:nvSpPr>
        <p:spPr>
          <a:xfrm>
            <a:off x="838200" y="1825625"/>
            <a:ext cx="10515600" cy="4074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40AB8-A0A7-69E4-18D7-C31EE70D7E78}"/>
              </a:ext>
            </a:extLst>
          </p:cNvPr>
          <p:cNvSpPr>
            <a:spLocks noGrp="1"/>
          </p:cNvSpPr>
          <p:nvPr>
            <p:ph type="dt" sz="half" idx="2"/>
          </p:nvPr>
        </p:nvSpPr>
        <p:spPr>
          <a:xfrm>
            <a:off x="1215736" y="6356350"/>
            <a:ext cx="1204613" cy="365125"/>
          </a:xfrm>
          <a:prstGeom prst="rect">
            <a:avLst/>
          </a:prstGeom>
        </p:spPr>
        <p:txBody>
          <a:bodyPr vert="horz" lIns="91440" tIns="45720" rIns="91440" bIns="45720" rtlCol="0" anchor="ctr"/>
          <a:lstStyle>
            <a:lvl1pPr algn="l">
              <a:defRPr sz="1200" b="0" i="0">
                <a:solidFill>
                  <a:schemeClr val="tx2"/>
                </a:solidFill>
                <a:latin typeface="Arial" panose="020B0604020202020204" pitchFamily="34" charset="0"/>
                <a:cs typeface="Arial" panose="020B0604020202020204" pitchFamily="34" charset="0"/>
              </a:defRPr>
            </a:lvl1pPr>
          </a:lstStyle>
          <a:p>
            <a:r>
              <a:rPr lang="en-US"/>
              <a:t>|    </a:t>
            </a:r>
            <a:fld id="{81FD0600-1735-6A41-9E00-8ECFAEFBA94C}" type="datetimeFigureOut">
              <a:rPr lang="en-US" smtClean="0"/>
              <a:pPr/>
              <a:t>9/13/2023</a:t>
            </a:fld>
            <a:endParaRPr lang="en-US"/>
          </a:p>
        </p:txBody>
      </p:sp>
      <p:sp>
        <p:nvSpPr>
          <p:cNvPr id="5" name="Footer Placeholder 4">
            <a:extLst>
              <a:ext uri="{FF2B5EF4-FFF2-40B4-BE49-F238E27FC236}">
                <a16:creationId xmlns:a16="http://schemas.microsoft.com/office/drawing/2014/main" id="{CC5D5324-BEA9-7153-EEE6-9522DC16155F}"/>
              </a:ext>
            </a:extLst>
          </p:cNvPr>
          <p:cNvSpPr>
            <a:spLocks noGrp="1"/>
          </p:cNvSpPr>
          <p:nvPr>
            <p:ph type="ftr" sz="quarter" idx="3"/>
          </p:nvPr>
        </p:nvSpPr>
        <p:spPr>
          <a:xfrm>
            <a:off x="2420351" y="6356350"/>
            <a:ext cx="4201332" cy="365125"/>
          </a:xfrm>
          <a:prstGeom prst="rect">
            <a:avLst/>
          </a:prstGeom>
        </p:spPr>
        <p:txBody>
          <a:bodyPr vert="horz" lIns="91440" tIns="45720" rIns="91440" bIns="45720" rtlCol="0" anchor="ctr"/>
          <a:lstStyle>
            <a:lvl1pPr algn="ctr">
              <a:defRPr sz="1200" b="0" i="1">
                <a:solidFill>
                  <a:schemeClr val="accent2"/>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72EDC2B1-47A1-BD73-E5F8-8EAB1EC972C0}"/>
              </a:ext>
            </a:extLst>
          </p:cNvPr>
          <p:cNvSpPr>
            <a:spLocks noGrp="1"/>
          </p:cNvSpPr>
          <p:nvPr>
            <p:ph type="sldNum" sz="quarter" idx="4"/>
          </p:nvPr>
        </p:nvSpPr>
        <p:spPr>
          <a:xfrm>
            <a:off x="838200" y="6356350"/>
            <a:ext cx="377536" cy="365125"/>
          </a:xfrm>
          <a:prstGeom prst="rect">
            <a:avLst/>
          </a:prstGeom>
        </p:spPr>
        <p:txBody>
          <a:bodyPr vert="horz" lIns="91440" tIns="45720" rIns="9144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EC03FAAD-23C5-B149-81F3-B8444316E525}" type="slidenum">
              <a:rPr lang="en-US" smtClean="0"/>
              <a:pPr/>
              <a:t>‹#›</a:t>
            </a:fld>
            <a:endParaRPr lang="en-US"/>
          </a:p>
        </p:txBody>
      </p:sp>
      <p:pic>
        <p:nvPicPr>
          <p:cNvPr id="7" name="Graphic 6">
            <a:extLst>
              <a:ext uri="{FF2B5EF4-FFF2-40B4-BE49-F238E27FC236}">
                <a16:creationId xmlns:a16="http://schemas.microsoft.com/office/drawing/2014/main" id="{0458D8D0-3FC6-6702-7FB9-47EE28FA4AC1}"/>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0" y="6071640"/>
            <a:ext cx="12192000" cy="113196"/>
          </a:xfrm>
          <a:prstGeom prst="rect">
            <a:avLst/>
          </a:prstGeom>
        </p:spPr>
      </p:pic>
      <p:pic>
        <p:nvPicPr>
          <p:cNvPr id="10" name="Picture 9" descr="A blue and white logo with a person in the middle&#10;&#10;Description automatically generated">
            <a:extLst>
              <a:ext uri="{FF2B5EF4-FFF2-40B4-BE49-F238E27FC236}">
                <a16:creationId xmlns:a16="http://schemas.microsoft.com/office/drawing/2014/main" id="{398D1D52-7C98-134F-4F6E-3725A9045199}"/>
              </a:ext>
            </a:extLst>
          </p:cNvPr>
          <p:cNvPicPr>
            <a:picLocks noChangeAspect="1"/>
          </p:cNvPicPr>
          <p:nvPr userDrawn="1"/>
        </p:nvPicPr>
        <p:blipFill>
          <a:blip r:embed="rId42"/>
          <a:stretch>
            <a:fillRect/>
          </a:stretch>
        </p:blipFill>
        <p:spPr>
          <a:xfrm>
            <a:off x="9081231" y="6192693"/>
            <a:ext cx="900546" cy="600364"/>
          </a:xfrm>
          <a:prstGeom prst="rect">
            <a:avLst/>
          </a:prstGeom>
        </p:spPr>
      </p:pic>
      <p:pic>
        <p:nvPicPr>
          <p:cNvPr id="16" name="Picture 15" descr="A blue sign with a person and a white text&#10;&#10;Description automatically generated">
            <a:extLst>
              <a:ext uri="{FF2B5EF4-FFF2-40B4-BE49-F238E27FC236}">
                <a16:creationId xmlns:a16="http://schemas.microsoft.com/office/drawing/2014/main" id="{E5C3DF45-8EC7-B214-240C-94029442BD9B}"/>
              </a:ext>
            </a:extLst>
          </p:cNvPr>
          <p:cNvPicPr>
            <a:picLocks noChangeAspect="1"/>
          </p:cNvPicPr>
          <p:nvPr userDrawn="1"/>
        </p:nvPicPr>
        <p:blipFill>
          <a:blip r:embed="rId43"/>
          <a:stretch>
            <a:fillRect/>
          </a:stretch>
        </p:blipFill>
        <p:spPr>
          <a:xfrm>
            <a:off x="10022186" y="6238586"/>
            <a:ext cx="1217324" cy="397356"/>
          </a:xfrm>
          <a:prstGeom prst="rect">
            <a:avLst/>
          </a:prstGeom>
        </p:spPr>
      </p:pic>
    </p:spTree>
    <p:extLst>
      <p:ext uri="{BB962C8B-B14F-4D97-AF65-F5344CB8AC3E}">
        <p14:creationId xmlns:p14="http://schemas.microsoft.com/office/powerpoint/2010/main" val="369952338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5" r:id="rId3"/>
    <p:sldLayoutId id="2147483666" r:id="rId4"/>
    <p:sldLayoutId id="2147483667" r:id="rId5"/>
    <p:sldLayoutId id="2147483668" r:id="rId6"/>
    <p:sldLayoutId id="2147483660" r:id="rId7"/>
    <p:sldLayoutId id="2147483662" r:id="rId8"/>
    <p:sldLayoutId id="2147483661" r:id="rId9"/>
    <p:sldLayoutId id="2147483663" r:id="rId10"/>
    <p:sldLayoutId id="2147483664" r:id="rId11"/>
    <p:sldLayoutId id="2147483651" r:id="rId12"/>
    <p:sldLayoutId id="2147483671" r:id="rId13"/>
    <p:sldLayoutId id="2147483672" r:id="rId14"/>
    <p:sldLayoutId id="2147483673" r:id="rId15"/>
    <p:sldLayoutId id="2147483674" r:id="rId16"/>
    <p:sldLayoutId id="2147483675" r:id="rId17"/>
    <p:sldLayoutId id="2147483652" r:id="rId18"/>
    <p:sldLayoutId id="2147483676" r:id="rId19"/>
    <p:sldLayoutId id="2147483677" r:id="rId20"/>
    <p:sldLayoutId id="2147483678" r:id="rId21"/>
    <p:sldLayoutId id="2147483679" r:id="rId22"/>
    <p:sldLayoutId id="2147483680" r:id="rId23"/>
    <p:sldLayoutId id="2147483653" r:id="rId24"/>
    <p:sldLayoutId id="2147483681" r:id="rId25"/>
    <p:sldLayoutId id="2147483682" r:id="rId26"/>
    <p:sldLayoutId id="2147483683" r:id="rId27"/>
    <p:sldLayoutId id="2147483684" r:id="rId28"/>
    <p:sldLayoutId id="2147483654" r:id="rId29"/>
    <p:sldLayoutId id="2147483655" r:id="rId30"/>
    <p:sldLayoutId id="2147483656" r:id="rId31"/>
    <p:sldLayoutId id="2147483685" r:id="rId32"/>
    <p:sldLayoutId id="2147483686" r:id="rId33"/>
    <p:sldLayoutId id="2147483687" r:id="rId34"/>
    <p:sldLayoutId id="2147483688" r:id="rId35"/>
    <p:sldLayoutId id="2147483689" r:id="rId36"/>
    <p:sldLayoutId id="2147483658" r:id="rId37"/>
    <p:sldLayoutId id="2147483659" r:id="rId38"/>
  </p:sldLayoutIdLst>
  <p:txStyles>
    <p:titleStyle>
      <a:lvl1pPr algn="l" defTabSz="914400" rtl="0" eaLnBrk="1" latinLnBrk="0" hangingPunct="1">
        <a:lnSpc>
          <a:spcPct val="90000"/>
        </a:lnSpc>
        <a:spcBef>
          <a:spcPct val="0"/>
        </a:spcBef>
        <a:buNone/>
        <a:defRPr sz="4400" b="0" kern="1200" spc="150" baseline="0">
          <a:solidFill>
            <a:schemeClr val="tx2"/>
          </a:solidFill>
          <a:latin typeface="League Gothic"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unitedforalice.org/methodolog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unitedforalice.org/essentials-index" TargetMode="External"/><Relationship Id="rId7" Type="http://schemas.openxmlformats.org/officeDocument/2006/relationships/image" Target="../media/image38.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my.casavinahall@ctunitedway.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49EA-578F-E0D0-0D79-E2545C5E6D18}"/>
              </a:ext>
            </a:extLst>
          </p:cNvPr>
          <p:cNvSpPr>
            <a:spLocks noGrp="1"/>
          </p:cNvSpPr>
          <p:nvPr>
            <p:ph type="ctrTitle"/>
          </p:nvPr>
        </p:nvSpPr>
        <p:spPr>
          <a:xfrm>
            <a:off x="532357" y="2677678"/>
            <a:ext cx="11534382" cy="1510779"/>
          </a:xfrm>
        </p:spPr>
        <p:txBody>
          <a:bodyPr>
            <a:normAutofit/>
          </a:bodyPr>
          <a:lstStyle/>
          <a:p>
            <a:r>
              <a:rPr lang="en-US" sz="5400">
                <a:latin typeface="League Gothic"/>
              </a:rPr>
              <a:t>CONNECTICUT UNITED WAYS</a:t>
            </a:r>
          </a:p>
        </p:txBody>
      </p:sp>
      <p:pic>
        <p:nvPicPr>
          <p:cNvPr id="4" name="Picture 3" descr="Woman in an office">
            <a:extLst>
              <a:ext uri="{FF2B5EF4-FFF2-40B4-BE49-F238E27FC236}">
                <a16:creationId xmlns:a16="http://schemas.microsoft.com/office/drawing/2014/main" id="{39D039CB-AB4B-1C4F-0958-91EC36D08A6F}"/>
              </a:ext>
            </a:extLst>
          </p:cNvPr>
          <p:cNvPicPr>
            <a:picLocks noChangeAspect="1"/>
          </p:cNvPicPr>
          <p:nvPr/>
        </p:nvPicPr>
        <p:blipFill rotWithShape="1">
          <a:blip r:embed="rId3"/>
          <a:srcRect t="359" r="-324" b="25044"/>
          <a:stretch/>
        </p:blipFill>
        <p:spPr>
          <a:xfrm>
            <a:off x="0" y="-4456"/>
            <a:ext cx="12282457" cy="6086547"/>
          </a:xfrm>
          <a:prstGeom prst="rect">
            <a:avLst/>
          </a:prstGeom>
        </p:spPr>
      </p:pic>
      <p:sp>
        <p:nvSpPr>
          <p:cNvPr id="7" name="Rectangle 6">
            <a:extLst>
              <a:ext uri="{FF2B5EF4-FFF2-40B4-BE49-F238E27FC236}">
                <a16:creationId xmlns:a16="http://schemas.microsoft.com/office/drawing/2014/main" id="{36E4EF64-67CB-6452-ACC1-0DD6F79CDF84}"/>
              </a:ext>
            </a:extLst>
          </p:cNvPr>
          <p:cNvSpPr/>
          <p:nvPr/>
        </p:nvSpPr>
        <p:spPr>
          <a:xfrm>
            <a:off x="5405" y="-1643"/>
            <a:ext cx="12155129" cy="6071419"/>
          </a:xfrm>
          <a:prstGeom prst="rect">
            <a:avLst/>
          </a:prstGeom>
          <a:solidFill>
            <a:srgbClr val="002F87">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EED10C1-B775-9D57-D188-9DA3B10FD9B9}"/>
              </a:ext>
            </a:extLst>
          </p:cNvPr>
          <p:cNvSpPr>
            <a:spLocks noGrp="1"/>
          </p:cNvSpPr>
          <p:nvPr>
            <p:ph type="subTitle" idx="1"/>
          </p:nvPr>
        </p:nvSpPr>
        <p:spPr>
          <a:xfrm>
            <a:off x="-1" y="2964623"/>
            <a:ext cx="7309235" cy="621620"/>
          </a:xfrm>
        </p:spPr>
        <p:txBody>
          <a:bodyPr vert="horz" lIns="91440" tIns="45720" rIns="91440" bIns="45720" rtlCol="0" anchor="t">
            <a:noAutofit/>
          </a:bodyPr>
          <a:lstStyle/>
          <a:p>
            <a:r>
              <a:rPr lang="en-US" sz="4400" b="1">
                <a:solidFill>
                  <a:schemeClr val="bg1"/>
                </a:solidFill>
                <a:ea typeface="Roboto"/>
              </a:rPr>
              <a:t>2023 ALICE Report</a:t>
            </a:r>
            <a:endParaRPr lang="en-US">
              <a:solidFill>
                <a:schemeClr val="bg1"/>
              </a:solidFill>
            </a:endParaRPr>
          </a:p>
        </p:txBody>
      </p:sp>
      <p:sp>
        <p:nvSpPr>
          <p:cNvPr id="10" name="Subtitle 2">
            <a:extLst>
              <a:ext uri="{FF2B5EF4-FFF2-40B4-BE49-F238E27FC236}">
                <a16:creationId xmlns:a16="http://schemas.microsoft.com/office/drawing/2014/main" id="{74B1E166-810E-8FBB-4ADB-6A2B524A9919}"/>
              </a:ext>
            </a:extLst>
          </p:cNvPr>
          <p:cNvSpPr txBox="1">
            <a:spLocks/>
          </p:cNvSpPr>
          <p:nvPr/>
        </p:nvSpPr>
        <p:spPr>
          <a:xfrm>
            <a:off x="31466" y="2305217"/>
            <a:ext cx="7574069" cy="62162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a:solidFill>
                  <a:schemeClr val="bg1"/>
                </a:solidFill>
                <a:ea typeface="Roboto" panose="02000000000000000000" pitchFamily="2" charset="0"/>
              </a:rPr>
              <a:t>Connecticut United Ways</a:t>
            </a:r>
          </a:p>
        </p:txBody>
      </p:sp>
      <p:sp>
        <p:nvSpPr>
          <p:cNvPr id="5" name="TextBox 4">
            <a:extLst>
              <a:ext uri="{FF2B5EF4-FFF2-40B4-BE49-F238E27FC236}">
                <a16:creationId xmlns:a16="http://schemas.microsoft.com/office/drawing/2014/main" id="{558C6697-E5DE-A890-7950-AC492CDAF059}"/>
              </a:ext>
            </a:extLst>
          </p:cNvPr>
          <p:cNvSpPr txBox="1"/>
          <p:nvPr/>
        </p:nvSpPr>
        <p:spPr>
          <a:xfrm>
            <a:off x="281855" y="222250"/>
            <a:ext cx="66833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cs typeface="Calibri"/>
              </a:rPr>
              <a:t>EMBARGOED UNTIL 9/18/23: DO NOT DISTRIBUTE</a:t>
            </a:r>
            <a:endParaRPr lang="en-US">
              <a:solidFill>
                <a:schemeClr val="bg1"/>
              </a:solidFill>
              <a:latin typeface="Arial Black"/>
            </a:endParaRPr>
          </a:p>
        </p:txBody>
      </p:sp>
      <p:sp>
        <p:nvSpPr>
          <p:cNvPr id="6" name="TextBox 5">
            <a:extLst>
              <a:ext uri="{FF2B5EF4-FFF2-40B4-BE49-F238E27FC236}">
                <a16:creationId xmlns:a16="http://schemas.microsoft.com/office/drawing/2014/main" id="{18DE4477-52D9-7854-4405-22572E09C5E6}"/>
              </a:ext>
            </a:extLst>
          </p:cNvPr>
          <p:cNvSpPr txBox="1"/>
          <p:nvPr/>
        </p:nvSpPr>
        <p:spPr>
          <a:xfrm>
            <a:off x="636740" y="5365315"/>
            <a:ext cx="54488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accent1"/>
                </a:solidFill>
                <a:latin typeface="Arial" panose="020B0604020202020204" pitchFamily="34" charset="0"/>
                <a:ea typeface="+mn-lt"/>
                <a:cs typeface="Arial" panose="020B0604020202020204" pitchFamily="34" charset="0"/>
              </a:rPr>
              <a:t>alice.ctunitedway.org</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22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C68B8B-A1F4-066C-08EF-F1686856AF0C}"/>
              </a:ext>
            </a:extLst>
          </p:cNvPr>
          <p:cNvSpPr txBox="1"/>
          <p:nvPr/>
        </p:nvSpPr>
        <p:spPr>
          <a:xfrm>
            <a:off x="998482" y="6371896"/>
            <a:ext cx="7764517" cy="367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graphicFrame>
        <p:nvGraphicFramePr>
          <p:cNvPr id="3" name="Table 2">
            <a:extLst>
              <a:ext uri="{FF2B5EF4-FFF2-40B4-BE49-F238E27FC236}">
                <a16:creationId xmlns:a16="http://schemas.microsoft.com/office/drawing/2014/main" id="{F3D0CC9B-E31F-7930-ED58-D9398A5ABCA6}"/>
              </a:ext>
            </a:extLst>
          </p:cNvPr>
          <p:cNvGraphicFramePr>
            <a:graphicFrameLocks noGrp="1"/>
          </p:cNvGraphicFramePr>
          <p:nvPr>
            <p:extLst>
              <p:ext uri="{D42A27DB-BD31-4B8C-83A1-F6EECF244321}">
                <p14:modId xmlns:p14="http://schemas.microsoft.com/office/powerpoint/2010/main" val="696224709"/>
              </p:ext>
            </p:extLst>
          </p:nvPr>
        </p:nvGraphicFramePr>
        <p:xfrm>
          <a:off x="2188625" y="235603"/>
          <a:ext cx="9550206" cy="5605253"/>
        </p:xfrm>
        <a:graphic>
          <a:graphicData uri="http://schemas.openxmlformats.org/drawingml/2006/table">
            <a:tbl>
              <a:tblPr firstRow="1" bandRow="1">
                <a:tableStyleId>{5C22544A-7EE6-4342-B048-85BDC9FD1C3A}</a:tableStyleId>
              </a:tblPr>
              <a:tblGrid>
                <a:gridCol w="1272177">
                  <a:extLst>
                    <a:ext uri="{9D8B030D-6E8A-4147-A177-3AD203B41FA5}">
                      <a16:colId xmlns:a16="http://schemas.microsoft.com/office/drawing/2014/main" val="793321907"/>
                    </a:ext>
                  </a:extLst>
                </a:gridCol>
                <a:gridCol w="5503242">
                  <a:extLst>
                    <a:ext uri="{9D8B030D-6E8A-4147-A177-3AD203B41FA5}">
                      <a16:colId xmlns:a16="http://schemas.microsoft.com/office/drawing/2014/main" val="1136519421"/>
                    </a:ext>
                  </a:extLst>
                </a:gridCol>
                <a:gridCol w="2774787">
                  <a:extLst>
                    <a:ext uri="{9D8B030D-6E8A-4147-A177-3AD203B41FA5}">
                      <a16:colId xmlns:a16="http://schemas.microsoft.com/office/drawing/2014/main" val="357872946"/>
                    </a:ext>
                  </a:extLst>
                </a:gridCol>
              </a:tblGrid>
              <a:tr h="323998">
                <a:tc gridSpan="3">
                  <a:txBody>
                    <a:bodyPr/>
                    <a:lstStyle/>
                    <a:p>
                      <a:pPr lvl="0" algn="ctr">
                        <a:buNone/>
                      </a:pPr>
                      <a:r>
                        <a:rPr lang="en-US" sz="1600" b="1">
                          <a:latin typeface="Arial" panose="020B0604020202020204" pitchFamily="34" charset="0"/>
                          <a:cs typeface="Arial" panose="020B0604020202020204" pitchFamily="34" charset="0"/>
                        </a:rPr>
                        <a:t>ALICE Household Survival Budget Methodology Overview</a:t>
                      </a:r>
                    </a:p>
                  </a:txBody>
                  <a:tcPr/>
                </a:tc>
                <a:tc hMerge="1">
                  <a:txBody>
                    <a:bodyPr/>
                    <a:lstStyle/>
                    <a:p>
                      <a:pPr lvl="0" algn="ctr">
                        <a:buNone/>
                      </a:pPr>
                      <a:r>
                        <a:rPr lang="en-US" sz="1600" b="1">
                          <a:latin typeface="Arial" panose="020B0604020202020204" pitchFamily="34" charset="0"/>
                          <a:cs typeface="Arial" panose="020B0604020202020204" pitchFamily="34" charset="0"/>
                        </a:rPr>
                        <a:t>ALICE Household Survival Budget Methodology Overview</a:t>
                      </a:r>
                    </a:p>
                  </a:txBody>
                  <a:tcPr/>
                </a:tc>
                <a:tc hMerge="1">
                  <a:txBody>
                    <a:bodyPr/>
                    <a:lstStyle/>
                    <a:p>
                      <a:pPr lvl="0">
                        <a:buNone/>
                      </a:pP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45025164"/>
                  </a:ext>
                </a:extLst>
              </a:tr>
              <a:tr h="294543">
                <a:tc>
                  <a:txBody>
                    <a:bodyPr/>
                    <a:lstStyle/>
                    <a:p>
                      <a:pPr lvl="0">
                        <a:buNone/>
                      </a:pPr>
                      <a:endParaRPr lang="en-US" sz="1100" b="1">
                        <a:solidFill>
                          <a:schemeClr val="tx2"/>
                        </a:solidFill>
                        <a:latin typeface="Arial" panose="020B0604020202020204" pitchFamily="34" charset="0"/>
                        <a:cs typeface="Arial" panose="020B0604020202020204" pitchFamily="34" charset="0"/>
                      </a:endParaRPr>
                    </a:p>
                  </a:txBody>
                  <a:tcPr/>
                </a:tc>
                <a:tc>
                  <a:txBody>
                    <a:bodyPr/>
                    <a:lstStyle/>
                    <a:p>
                      <a:pPr lvl="0">
                        <a:buNone/>
                      </a:pPr>
                      <a:r>
                        <a:rPr lang="en-US" sz="1200" b="1">
                          <a:solidFill>
                            <a:schemeClr val="tx2"/>
                          </a:solidFill>
                          <a:latin typeface="Arial" panose="020B0604020202020204" pitchFamily="34" charset="0"/>
                          <a:cs typeface="Arial" panose="020B0604020202020204" pitchFamily="34" charset="0"/>
                        </a:rPr>
                        <a:t>Description</a:t>
                      </a:r>
                    </a:p>
                  </a:txBody>
                  <a:tcPr/>
                </a:tc>
                <a:tc>
                  <a:txBody>
                    <a:bodyPr/>
                    <a:lstStyle/>
                    <a:p>
                      <a:pPr lvl="0">
                        <a:buNone/>
                      </a:pPr>
                      <a:r>
                        <a:rPr lang="en-US" sz="1200" b="1">
                          <a:solidFill>
                            <a:schemeClr val="tx2"/>
                          </a:solidFill>
                          <a:latin typeface="Arial" panose="020B0604020202020204" pitchFamily="34" charset="0"/>
                          <a:cs typeface="Arial" panose="020B0604020202020204" pitchFamily="34" charset="0"/>
                        </a:rPr>
                        <a:t>Source</a:t>
                      </a:r>
                    </a:p>
                  </a:txBody>
                  <a:tcPr/>
                </a:tc>
                <a:extLst>
                  <a:ext uri="{0D108BD9-81ED-4DB2-BD59-A6C34878D82A}">
                    <a16:rowId xmlns:a16="http://schemas.microsoft.com/office/drawing/2014/main" val="2784650222"/>
                  </a:ext>
                </a:extLst>
              </a:tr>
              <a:tr h="579045">
                <a:tc>
                  <a:txBody>
                    <a:bodyPr/>
                    <a:lstStyle/>
                    <a:p>
                      <a:pPr lvl="0">
                        <a:buNone/>
                      </a:pPr>
                      <a:r>
                        <a:rPr lang="en-US" sz="1200" b="1">
                          <a:solidFill>
                            <a:schemeClr val="tx2"/>
                          </a:solidFill>
                          <a:latin typeface="Arial" panose="020B0604020202020204" pitchFamily="34" charset="0"/>
                          <a:cs typeface="Arial" panose="020B0604020202020204" pitchFamily="34" charset="0"/>
                        </a:rPr>
                        <a:t>Housing</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Fair Market Rent (40th percentile) for an efficiency, one-bedroom, or two-bedroom apartment (based on family size), adjusted in metro areas using the ACS – minus utilities.</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ACS metro housing costs and US Department of Housing and Urban Development</a:t>
                      </a:r>
                    </a:p>
                  </a:txBody>
                  <a:tcPr/>
                </a:tc>
                <a:extLst>
                  <a:ext uri="{0D108BD9-81ED-4DB2-BD59-A6C34878D82A}">
                    <a16:rowId xmlns:a16="http://schemas.microsoft.com/office/drawing/2014/main" val="2569569559"/>
                  </a:ext>
                </a:extLst>
              </a:tr>
              <a:tr h="294543">
                <a:tc>
                  <a:txBody>
                    <a:bodyPr/>
                    <a:lstStyle/>
                    <a:p>
                      <a:r>
                        <a:rPr lang="en-US" sz="1200" b="1">
                          <a:solidFill>
                            <a:schemeClr val="tx2"/>
                          </a:solidFill>
                          <a:latin typeface="Arial" panose="020B0604020202020204" pitchFamily="34" charset="0"/>
                          <a:cs typeface="Arial" panose="020B0604020202020204" pitchFamily="34" charset="0"/>
                        </a:rPr>
                        <a:t>Utilities</a:t>
                      </a:r>
                    </a:p>
                  </a:txBody>
                  <a:tcPr/>
                </a:tc>
                <a:tc>
                  <a:txBody>
                    <a:bodyPr/>
                    <a:lstStyle/>
                    <a:p>
                      <a:r>
                        <a:rPr lang="en-US" sz="1100">
                          <a:solidFill>
                            <a:schemeClr val="tx2"/>
                          </a:solidFill>
                          <a:latin typeface="Arial" panose="020B0604020202020204" pitchFamily="34" charset="0"/>
                          <a:cs typeface="Arial" panose="020B0604020202020204" pitchFamily="34" charset="0"/>
                        </a:rPr>
                        <a:t>As captured by the Community Expenditure Survey. </a:t>
                      </a:r>
                    </a:p>
                  </a:txBody>
                  <a:tcPr/>
                </a:tc>
                <a:tc>
                  <a:txBody>
                    <a:bodyPr/>
                    <a:lstStyle/>
                    <a:p>
                      <a:r>
                        <a:rPr lang="en-US" sz="1100">
                          <a:solidFill>
                            <a:schemeClr val="tx2"/>
                          </a:solidFill>
                          <a:latin typeface="Arial" panose="020B0604020202020204" pitchFamily="34" charset="0"/>
                          <a:cs typeface="Arial" panose="020B0604020202020204" pitchFamily="34" charset="0"/>
                        </a:rPr>
                        <a:t>CEX</a:t>
                      </a:r>
                    </a:p>
                  </a:txBody>
                  <a:tcPr/>
                </a:tc>
                <a:extLst>
                  <a:ext uri="{0D108BD9-81ED-4DB2-BD59-A6C34878D82A}">
                    <a16:rowId xmlns:a16="http://schemas.microsoft.com/office/drawing/2014/main" val="3418494364"/>
                  </a:ext>
                </a:extLst>
              </a:tr>
              <a:tr h="441815">
                <a:tc>
                  <a:txBody>
                    <a:bodyPr/>
                    <a:lstStyle/>
                    <a:p>
                      <a:r>
                        <a:rPr lang="en-US" sz="1200" b="1">
                          <a:solidFill>
                            <a:schemeClr val="tx2"/>
                          </a:solidFill>
                          <a:latin typeface="Arial" panose="020B0604020202020204" pitchFamily="34" charset="0"/>
                          <a:cs typeface="Arial" panose="020B0604020202020204" pitchFamily="34" charset="0"/>
                        </a:rPr>
                        <a:t>Child Care</a:t>
                      </a:r>
                    </a:p>
                  </a:txBody>
                  <a:tcPr/>
                </a:tc>
                <a:tc>
                  <a:txBody>
                    <a:bodyPr/>
                    <a:lstStyle/>
                    <a:p>
                      <a:r>
                        <a:rPr lang="en-US" sz="1100">
                          <a:solidFill>
                            <a:schemeClr val="tx2"/>
                          </a:solidFill>
                          <a:latin typeface="Arial" panose="020B0604020202020204" pitchFamily="34" charset="0"/>
                          <a:cs typeface="Arial" panose="020B0604020202020204" pitchFamily="34" charset="0"/>
                        </a:rPr>
                        <a:t>Cost for registered Family Child Care Homes for infants (0-2 years), preschool-age (3-4), and school-age children (5-12).</a:t>
                      </a:r>
                    </a:p>
                  </a:txBody>
                  <a:tcPr/>
                </a:tc>
                <a:tc>
                  <a:txBody>
                    <a:bodyPr/>
                    <a:lstStyle/>
                    <a:p>
                      <a:r>
                        <a:rPr lang="en-US" sz="1100">
                          <a:solidFill>
                            <a:schemeClr val="tx2"/>
                          </a:solidFill>
                          <a:latin typeface="Arial" panose="020B0604020202020204" pitchFamily="34" charset="0"/>
                          <a:cs typeface="Arial" panose="020B0604020202020204" pitchFamily="34" charset="0"/>
                        </a:rPr>
                        <a:t>Connecticut Office of Early Childhood, 2022</a:t>
                      </a:r>
                    </a:p>
                  </a:txBody>
                  <a:tcPr/>
                </a:tc>
                <a:extLst>
                  <a:ext uri="{0D108BD9-81ED-4DB2-BD59-A6C34878D82A}">
                    <a16:rowId xmlns:a16="http://schemas.microsoft.com/office/drawing/2014/main" val="26612653"/>
                  </a:ext>
                </a:extLst>
              </a:tr>
              <a:tr h="441815">
                <a:tc>
                  <a:txBody>
                    <a:bodyPr/>
                    <a:lstStyle/>
                    <a:p>
                      <a:r>
                        <a:rPr lang="en-US" sz="1200" b="1">
                          <a:solidFill>
                            <a:schemeClr val="tx2"/>
                          </a:solidFill>
                          <a:latin typeface="Arial" panose="020B0604020202020204" pitchFamily="34" charset="0"/>
                          <a:cs typeface="Arial" panose="020B0604020202020204" pitchFamily="34" charset="0"/>
                        </a:rPr>
                        <a:t>Food</a:t>
                      </a:r>
                    </a:p>
                  </a:txBody>
                  <a:tcPr/>
                </a:tc>
                <a:tc>
                  <a:txBody>
                    <a:bodyPr/>
                    <a:lstStyle/>
                    <a:p>
                      <a:r>
                        <a:rPr lang="en-US" sz="1100">
                          <a:solidFill>
                            <a:schemeClr val="tx2"/>
                          </a:solidFill>
                          <a:latin typeface="Arial" panose="020B0604020202020204" pitchFamily="34" charset="0"/>
                          <a:cs typeface="Arial" panose="020B0604020202020204" pitchFamily="34" charset="0"/>
                        </a:rPr>
                        <a:t>USDA Thrifty Food Plan by age with county variation from Feeding America; reflects updates to USDA Thrifty Plan in 2021.</a:t>
                      </a:r>
                    </a:p>
                  </a:txBody>
                  <a:tcPr/>
                </a:tc>
                <a:tc>
                  <a:txBody>
                    <a:bodyPr/>
                    <a:lstStyle/>
                    <a:p>
                      <a:r>
                        <a:rPr lang="en-US" sz="1100">
                          <a:solidFill>
                            <a:schemeClr val="tx2"/>
                          </a:solidFill>
                          <a:latin typeface="Arial" panose="020B0604020202020204" pitchFamily="34" charset="0"/>
                          <a:cs typeface="Arial" panose="020B0604020202020204" pitchFamily="34" charset="0"/>
                        </a:rPr>
                        <a:t>Feeding America; US Department of Agriculture (USDA)</a:t>
                      </a:r>
                    </a:p>
                  </a:txBody>
                  <a:tcPr/>
                </a:tc>
                <a:extLst>
                  <a:ext uri="{0D108BD9-81ED-4DB2-BD59-A6C34878D82A}">
                    <a16:rowId xmlns:a16="http://schemas.microsoft.com/office/drawing/2014/main" val="1283893551"/>
                  </a:ext>
                </a:extLst>
              </a:tr>
              <a:tr h="559416">
                <a:tc>
                  <a:txBody>
                    <a:bodyPr/>
                    <a:lstStyle/>
                    <a:p>
                      <a:r>
                        <a:rPr lang="en-US" sz="1200" b="1">
                          <a:solidFill>
                            <a:schemeClr val="tx2"/>
                          </a:solidFill>
                          <a:latin typeface="Arial" panose="020B0604020202020204" pitchFamily="34" charset="0"/>
                          <a:cs typeface="Arial" panose="020B0604020202020204" pitchFamily="34" charset="0"/>
                        </a:rPr>
                        <a:t>Transportation</a:t>
                      </a:r>
                    </a:p>
                  </a:txBody>
                  <a:tcPr/>
                </a:tc>
                <a:tc>
                  <a:txBody>
                    <a:bodyPr/>
                    <a:lstStyle/>
                    <a:p>
                      <a:r>
                        <a:rPr lang="en-US" sz="1100">
                          <a:solidFill>
                            <a:schemeClr val="tx2"/>
                          </a:solidFill>
                          <a:latin typeface="Arial" panose="020B0604020202020204" pitchFamily="34" charset="0"/>
                          <a:cs typeface="Arial" panose="020B0604020202020204" pitchFamily="34" charset="0"/>
                        </a:rPr>
                        <a:t>Operating costs for a car (average daily miles by age, cost per mile, license, fees, and insurance), or public transportation where viable.</a:t>
                      </a:r>
                    </a:p>
                  </a:txBody>
                  <a:tcPr/>
                </a:tc>
                <a:tc>
                  <a:txBody>
                    <a:bodyPr/>
                    <a:lstStyle/>
                    <a:p>
                      <a:r>
                        <a:rPr lang="en-US" sz="1100">
                          <a:solidFill>
                            <a:schemeClr val="tx2"/>
                          </a:solidFill>
                          <a:latin typeface="Arial" panose="020B0604020202020204" pitchFamily="34" charset="0"/>
                          <a:cs typeface="Arial" panose="020B0604020202020204" pitchFamily="34" charset="0"/>
                        </a:rPr>
                        <a:t>AAA, Federal Highway Administration, The Zebra (car); CEX (public transportation)</a:t>
                      </a:r>
                    </a:p>
                  </a:txBody>
                  <a:tcPr/>
                </a:tc>
                <a:extLst>
                  <a:ext uri="{0D108BD9-81ED-4DB2-BD59-A6C34878D82A}">
                    <a16:rowId xmlns:a16="http://schemas.microsoft.com/office/drawing/2014/main" val="4001129808"/>
                  </a:ext>
                </a:extLst>
              </a:tr>
              <a:tr h="795267">
                <a:tc>
                  <a:txBody>
                    <a:bodyPr/>
                    <a:lstStyle/>
                    <a:p>
                      <a:r>
                        <a:rPr lang="en-US" sz="1200" b="1">
                          <a:solidFill>
                            <a:schemeClr val="tx2"/>
                          </a:solidFill>
                          <a:latin typeface="Arial" panose="020B0604020202020204" pitchFamily="34" charset="0"/>
                          <a:cs typeface="Arial" panose="020B0604020202020204" pitchFamily="34" charset="0"/>
                        </a:rPr>
                        <a:t>Health Care</a:t>
                      </a:r>
                    </a:p>
                  </a:txBody>
                  <a:tcPr/>
                </a:tc>
                <a:tc>
                  <a:txBody>
                    <a:bodyPr/>
                    <a:lstStyle/>
                    <a:p>
                      <a:r>
                        <a:rPr lang="en-US" sz="1100">
                          <a:solidFill>
                            <a:schemeClr val="tx2"/>
                          </a:solidFill>
                          <a:latin typeface="Arial" panose="020B0604020202020204" pitchFamily="34" charset="0"/>
                          <a:cs typeface="Arial" panose="020B0604020202020204" pitchFamily="34" charset="0"/>
                        </a:rPr>
                        <a:t>Health insurance premiums based on employer-sponsored plans plus out-of-pocket costs for households with $40,000-$69,000 annual income by age, weighted with poor-health multiplier. </a:t>
                      </a:r>
                    </a:p>
                  </a:txBody>
                  <a:tcPr/>
                </a:tc>
                <a:tc>
                  <a:txBody>
                    <a:bodyPr/>
                    <a:lstStyle/>
                    <a:p>
                      <a:r>
                        <a:rPr lang="en-US" sz="1100">
                          <a:solidFill>
                            <a:schemeClr val="tx2"/>
                          </a:solidFill>
                          <a:latin typeface="Arial" panose="020B0604020202020204" pitchFamily="34" charset="0"/>
                          <a:cs typeface="Arial" panose="020B0604020202020204" pitchFamily="34" charset="0"/>
                        </a:rPr>
                        <a:t>Centers for Medicare and Medicaid Services (CMS); CEX (health); Medical Expenditure Panel Survey</a:t>
                      </a:r>
                    </a:p>
                  </a:txBody>
                  <a:tcPr/>
                </a:tc>
                <a:extLst>
                  <a:ext uri="{0D108BD9-81ED-4DB2-BD59-A6C34878D82A}">
                    <a16:rowId xmlns:a16="http://schemas.microsoft.com/office/drawing/2014/main" val="1775685138"/>
                  </a:ext>
                </a:extLst>
              </a:tr>
              <a:tr h="441815">
                <a:tc>
                  <a:txBody>
                    <a:bodyPr/>
                    <a:lstStyle/>
                    <a:p>
                      <a:pPr lvl="0">
                        <a:buNone/>
                      </a:pPr>
                      <a:r>
                        <a:rPr lang="en-US" sz="1200" b="1">
                          <a:solidFill>
                            <a:schemeClr val="tx2"/>
                          </a:solidFill>
                          <a:latin typeface="Arial" panose="020B0604020202020204" pitchFamily="34" charset="0"/>
                          <a:cs typeface="Arial" panose="020B0604020202020204" pitchFamily="34" charset="0"/>
                        </a:rPr>
                        <a:t>Technology</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Smartphone plan with 10GB of data for each adult in a household; increased from 5GB to 10GB data to reflect increased need for internet access.</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Consumer Reports</a:t>
                      </a:r>
                    </a:p>
                  </a:txBody>
                  <a:tcPr/>
                </a:tc>
                <a:extLst>
                  <a:ext uri="{0D108BD9-81ED-4DB2-BD59-A6C34878D82A}">
                    <a16:rowId xmlns:a16="http://schemas.microsoft.com/office/drawing/2014/main" val="3155863386"/>
                  </a:ext>
                </a:extLst>
              </a:tr>
              <a:tr h="441815">
                <a:tc>
                  <a:txBody>
                    <a:bodyPr/>
                    <a:lstStyle/>
                    <a:p>
                      <a:pPr lvl="0">
                        <a:buNone/>
                      </a:pPr>
                      <a:r>
                        <a:rPr lang="en-US" sz="1200" b="1">
                          <a:solidFill>
                            <a:schemeClr val="tx2"/>
                          </a:solidFill>
                          <a:latin typeface="Arial" panose="020B0604020202020204" pitchFamily="34" charset="0"/>
                          <a:cs typeface="Arial" panose="020B0604020202020204" pitchFamily="34" charset="0"/>
                        </a:rPr>
                        <a:t>Miscellaneous</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Cost overruns estimated at 10% of the budget, excluding taxes, to cover one-time unanticipated costs within the other categories.</a:t>
                      </a:r>
                    </a:p>
                  </a:txBody>
                  <a:tcPr/>
                </a:tc>
                <a:tc>
                  <a:txBody>
                    <a:bodyPr/>
                    <a:lstStyle/>
                    <a:p>
                      <a:pPr lvl="0">
                        <a:buNone/>
                      </a:pPr>
                      <a:endParaRPr lang="en-US" sz="1100">
                        <a:solidFill>
                          <a:schemeClr val="tx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3982930"/>
                  </a:ext>
                </a:extLst>
              </a:tr>
              <a:tr h="795267">
                <a:tc>
                  <a:txBody>
                    <a:bodyPr/>
                    <a:lstStyle/>
                    <a:p>
                      <a:pPr lvl="0">
                        <a:buNone/>
                      </a:pPr>
                      <a:r>
                        <a:rPr lang="en-US" sz="1200" b="1">
                          <a:solidFill>
                            <a:schemeClr val="tx2"/>
                          </a:solidFill>
                          <a:latin typeface="Arial" panose="020B0604020202020204" pitchFamily="34" charset="0"/>
                          <a:cs typeface="Arial" panose="020B0604020202020204" pitchFamily="34" charset="0"/>
                        </a:rPr>
                        <a:t>Taxes</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Federal, state, and local taxes owed on the amount of income to cover the Survival Budget, as well as tax credits, including the federal Child Tax Credit (CTC) and the federal Child and Dependent Care Tax Credit (CDCTC); due to the significant effect of the expanded tax credits in 2021, total taxes before federal credits and the credits are both listed.</a:t>
                      </a:r>
                    </a:p>
                  </a:txBody>
                  <a:tcPr/>
                </a:tc>
                <a:tc>
                  <a:txBody>
                    <a:bodyPr/>
                    <a:lstStyle/>
                    <a:p>
                      <a:pPr lvl="0">
                        <a:buNone/>
                      </a:pPr>
                      <a:r>
                        <a:rPr lang="en-US" sz="1100">
                          <a:solidFill>
                            <a:schemeClr val="tx2"/>
                          </a:solidFill>
                          <a:latin typeface="Arial" panose="020B0604020202020204" pitchFamily="34" charset="0"/>
                          <a:cs typeface="Arial" panose="020B0604020202020204" pitchFamily="34" charset="0"/>
                        </a:rPr>
                        <a:t>Internal Revenue Services; Tax Foundation</a:t>
                      </a:r>
                    </a:p>
                  </a:txBody>
                  <a:tcPr/>
                </a:tc>
                <a:extLst>
                  <a:ext uri="{0D108BD9-81ED-4DB2-BD59-A6C34878D82A}">
                    <a16:rowId xmlns:a16="http://schemas.microsoft.com/office/drawing/2014/main" val="1829707533"/>
                  </a:ext>
                </a:extLst>
              </a:tr>
            </a:tbl>
          </a:graphicData>
        </a:graphic>
      </p:graphicFrame>
      <p:pic>
        <p:nvPicPr>
          <p:cNvPr id="5" name="Picture 4" descr="A blue and red logo&#10;&#10;Description automatically generated">
            <a:extLst>
              <a:ext uri="{FF2B5EF4-FFF2-40B4-BE49-F238E27FC236}">
                <a16:creationId xmlns:a16="http://schemas.microsoft.com/office/drawing/2014/main" id="{6DAE3744-AC21-0D06-8298-C4572C80C477}"/>
              </a:ext>
            </a:extLst>
          </p:cNvPr>
          <p:cNvPicPr>
            <a:picLocks noChangeAspect="1"/>
          </p:cNvPicPr>
          <p:nvPr/>
        </p:nvPicPr>
        <p:blipFill>
          <a:blip r:embed="rId3"/>
          <a:stretch>
            <a:fillRect/>
          </a:stretch>
        </p:blipFill>
        <p:spPr>
          <a:xfrm>
            <a:off x="182598" y="235603"/>
            <a:ext cx="1933094" cy="960799"/>
          </a:xfrm>
          <a:prstGeom prst="rect">
            <a:avLst/>
          </a:prstGeom>
        </p:spPr>
      </p:pic>
      <p:sp>
        <p:nvSpPr>
          <p:cNvPr id="8" name="TextBox 7">
            <a:extLst>
              <a:ext uri="{FF2B5EF4-FFF2-40B4-BE49-F238E27FC236}">
                <a16:creationId xmlns:a16="http://schemas.microsoft.com/office/drawing/2014/main" id="{F28023D9-BBE8-CDD5-1C29-1AB7E50BD856}"/>
              </a:ext>
            </a:extLst>
          </p:cNvPr>
          <p:cNvSpPr txBox="1"/>
          <p:nvPr/>
        </p:nvSpPr>
        <p:spPr>
          <a:xfrm>
            <a:off x="338640" y="6283843"/>
            <a:ext cx="99713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2"/>
                </a:solidFill>
                <a:latin typeface="Arial" panose="020B0604020202020204" pitchFamily="34" charset="0"/>
                <a:ea typeface="Roboto"/>
                <a:cs typeface="Arial" panose="020B0604020202020204" pitchFamily="34" charset="0"/>
              </a:rPr>
              <a:t>The full 2023 ALICE Report methodology is available at </a:t>
            </a:r>
            <a:r>
              <a:rPr lang="en-US" sz="1600" b="1">
                <a:solidFill>
                  <a:schemeClr val="tx2"/>
                </a:solidFill>
                <a:latin typeface="Arial" panose="020B0604020202020204" pitchFamily="34" charset="0"/>
                <a:ea typeface="Roboto"/>
                <a:cs typeface="Arial" panose="020B0604020202020204" pitchFamily="34" charset="0"/>
                <a:hlinkClick r:id="rId4">
                  <a:extLst>
                    <a:ext uri="{A12FA001-AC4F-418D-AE19-62706E023703}">
                      <ahyp:hlinkClr xmlns:ahyp="http://schemas.microsoft.com/office/drawing/2018/hyperlinkcolor" val="tx"/>
                    </a:ext>
                  </a:extLst>
                </a:hlinkClick>
              </a:rPr>
              <a:t>unitedforalice.org/methodology</a:t>
            </a:r>
            <a:r>
              <a:rPr lang="en-US" sz="1600" b="1">
                <a:solidFill>
                  <a:schemeClr val="tx2"/>
                </a:solidFill>
                <a:latin typeface="Arial" panose="020B0604020202020204" pitchFamily="34" charset="0"/>
                <a:ea typeface="Roboto"/>
                <a:cs typeface="Arial" panose="020B0604020202020204" pitchFamily="34" charset="0"/>
              </a:rPr>
              <a:t>.</a:t>
            </a:r>
            <a:endParaRPr lang="en-US" sz="1700">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61654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a bus&#10;&#10;Description automatically generated">
            <a:extLst>
              <a:ext uri="{FF2B5EF4-FFF2-40B4-BE49-F238E27FC236}">
                <a16:creationId xmlns:a16="http://schemas.microsoft.com/office/drawing/2014/main" id="{B957C104-E4C0-DD09-53F2-0E52AEFAB77E}"/>
              </a:ext>
            </a:extLst>
          </p:cNvPr>
          <p:cNvPicPr>
            <a:picLocks noChangeAspect="1"/>
          </p:cNvPicPr>
          <p:nvPr/>
        </p:nvPicPr>
        <p:blipFill>
          <a:blip r:embed="rId3"/>
          <a:stretch>
            <a:fillRect/>
          </a:stretch>
        </p:blipFill>
        <p:spPr>
          <a:xfrm>
            <a:off x="-4192" y="0"/>
            <a:ext cx="2087555" cy="6063342"/>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160" y="0"/>
            <a:ext cx="2159934"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1E6AF322-10E6-24C7-A76D-3E557F0FB4F0}"/>
              </a:ext>
            </a:extLst>
          </p:cNvPr>
          <p:cNvSpPr/>
          <p:nvPr/>
        </p:nvSpPr>
        <p:spPr>
          <a:xfrm>
            <a:off x="3490452" y="1337187"/>
            <a:ext cx="7157883" cy="352978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EA27CA8-C071-8017-E2D3-AE03292D5C31}"/>
              </a:ext>
            </a:extLst>
          </p:cNvPr>
          <p:cNvSpPr/>
          <p:nvPr/>
        </p:nvSpPr>
        <p:spPr>
          <a:xfrm>
            <a:off x="2487561" y="1646705"/>
            <a:ext cx="3460955" cy="1091381"/>
          </a:xfrm>
          <a:prstGeom prst="round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999"/>
              </a:lnSpc>
            </a:pPr>
            <a:r>
              <a:rPr lang="en-US" sz="3600" b="1">
                <a:solidFill>
                  <a:schemeClr val="tx2"/>
                </a:solidFill>
                <a:latin typeface="Arial" panose="020B0604020202020204" pitchFamily="34" charset="0"/>
                <a:ea typeface="Roboto"/>
                <a:cs typeface="Arial" panose="020B0604020202020204" pitchFamily="34" charset="0"/>
              </a:rPr>
              <a:t>KEY FINDING</a:t>
            </a:r>
            <a:endParaRPr lang="en-US" sz="3600">
              <a:solidFill>
                <a:schemeClr val="tx2"/>
              </a:solidFill>
              <a:latin typeface="Arial" panose="020B0604020202020204" pitchFamily="34" charset="0"/>
              <a:ea typeface="Roboto"/>
              <a:cs typeface="Arial" panose="020B0604020202020204" pitchFamily="34" charset="0"/>
            </a:endParaRPr>
          </a:p>
        </p:txBody>
      </p:sp>
      <p:sp>
        <p:nvSpPr>
          <p:cNvPr id="6" name="Oval 5">
            <a:extLst>
              <a:ext uri="{FF2B5EF4-FFF2-40B4-BE49-F238E27FC236}">
                <a16:creationId xmlns:a16="http://schemas.microsoft.com/office/drawing/2014/main" id="{A2FE002F-861B-7A30-470C-9CEDF4E581A6}"/>
              </a:ext>
            </a:extLst>
          </p:cNvPr>
          <p:cNvSpPr/>
          <p:nvPr/>
        </p:nvSpPr>
        <p:spPr>
          <a:xfrm>
            <a:off x="6096000" y="1646705"/>
            <a:ext cx="1229032" cy="10913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F87"/>
                </a:solidFill>
                <a:latin typeface="Arial" panose="020B0604020202020204" pitchFamily="34" charset="0"/>
                <a:cs typeface="Arial" panose="020B0604020202020204" pitchFamily="34" charset="0"/>
              </a:rPr>
              <a:t>2</a:t>
            </a:r>
          </a:p>
        </p:txBody>
      </p:sp>
      <p:sp>
        <p:nvSpPr>
          <p:cNvPr id="5" name="TextBox 1">
            <a:extLst>
              <a:ext uri="{FF2B5EF4-FFF2-40B4-BE49-F238E27FC236}">
                <a16:creationId xmlns:a16="http://schemas.microsoft.com/office/drawing/2014/main" id="{E09C183C-A798-7F55-B83F-594102EF90F1}"/>
              </a:ext>
            </a:extLst>
          </p:cNvPr>
          <p:cNvSpPr txBox="1"/>
          <p:nvPr/>
        </p:nvSpPr>
        <p:spPr>
          <a:xfrm>
            <a:off x="3591732" y="3028489"/>
            <a:ext cx="7056603" cy="13123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pPr>
            <a:r>
              <a:rPr lang="en-US" sz="3600">
                <a:solidFill>
                  <a:schemeClr val="tx2"/>
                </a:solidFill>
                <a:latin typeface="Arial" panose="020B0604020202020204" pitchFamily="34" charset="0"/>
                <a:ea typeface="Roboto"/>
                <a:cs typeface="Arial" panose="020B0604020202020204" pitchFamily="34" charset="0"/>
              </a:rPr>
              <a:t>The problem: mismatch between wages and the cost of basics.</a:t>
            </a:r>
            <a:endParaRPr lang="en-US" sz="2000">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83028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9AAC6C96-6E9C-D62F-9BF8-3C0FABB32FC1}"/>
              </a:ext>
            </a:extLst>
          </p:cNvPr>
          <p:cNvSpPr>
            <a:spLocks noGrp="1"/>
          </p:cNvSpPr>
          <p:nvPr>
            <p:ph type="subTitle" idx="1"/>
          </p:nvPr>
        </p:nvSpPr>
        <p:spPr>
          <a:xfrm>
            <a:off x="6754091" y="1661367"/>
            <a:ext cx="4804762" cy="2625497"/>
          </a:xfrm>
        </p:spPr>
        <p:txBody>
          <a:bodyPr vert="horz" lIns="91440" tIns="45720" rIns="91440" bIns="45720" rtlCol="0" anchor="t">
            <a:noAutofit/>
          </a:bodyPr>
          <a:lstStyle/>
          <a:p>
            <a:pPr algn="l">
              <a:lnSpc>
                <a:spcPct val="114999"/>
              </a:lnSpc>
            </a:pPr>
            <a:r>
              <a:rPr lang="en-US" sz="2700">
                <a:solidFill>
                  <a:schemeClr val="tx2"/>
                </a:solidFill>
                <a:ea typeface="Roboto"/>
              </a:rPr>
              <a:t>The </a:t>
            </a:r>
            <a:r>
              <a:rPr lang="en-US" sz="2700" b="1">
                <a:solidFill>
                  <a:schemeClr val="accent1"/>
                </a:solidFill>
                <a:ea typeface="Roboto"/>
              </a:rPr>
              <a:t>ALICE Household Survival Budget</a:t>
            </a:r>
            <a:r>
              <a:rPr lang="en-US" sz="2700">
                <a:solidFill>
                  <a:schemeClr val="bg1"/>
                </a:solidFill>
                <a:ea typeface="Roboto"/>
              </a:rPr>
              <a:t> </a:t>
            </a:r>
            <a:r>
              <a:rPr lang="en-US" sz="2700">
                <a:solidFill>
                  <a:schemeClr val="tx2"/>
                </a:solidFill>
                <a:ea typeface="Roboto"/>
              </a:rPr>
              <a:t>provides the </a:t>
            </a:r>
            <a:r>
              <a:rPr lang="en-US" sz="2700" i="1">
                <a:solidFill>
                  <a:schemeClr val="tx2"/>
                </a:solidFill>
                <a:ea typeface="Roboto"/>
              </a:rPr>
              <a:t>bare minimum budget </a:t>
            </a:r>
            <a:r>
              <a:rPr lang="en-US" sz="2700">
                <a:solidFill>
                  <a:schemeClr val="tx2"/>
                </a:solidFill>
                <a:ea typeface="Roboto"/>
              </a:rPr>
              <a:t>for essentials by household composition, in every county. </a:t>
            </a:r>
          </a:p>
          <a:p>
            <a:pPr marL="342900" indent="-342900" algn="l">
              <a:lnSpc>
                <a:spcPct val="114999"/>
              </a:lnSpc>
              <a:buFont typeface="Courier New" panose="020B0604020202020204" pitchFamily="34" charset="0"/>
              <a:buChar char="o"/>
            </a:pPr>
            <a:endParaRPr lang="en-US" sz="2200">
              <a:solidFill>
                <a:schemeClr val="tx2"/>
              </a:solidFill>
              <a:ea typeface="Roboto"/>
            </a:endParaRPr>
          </a:p>
          <a:p>
            <a:pPr algn="l">
              <a:lnSpc>
                <a:spcPct val="114999"/>
              </a:lnSpc>
            </a:pPr>
            <a:endParaRPr lang="en-US" sz="2200">
              <a:solidFill>
                <a:schemeClr val="tx2"/>
              </a:solidFill>
              <a:ea typeface="Roboto"/>
            </a:endParaRPr>
          </a:p>
          <a:p>
            <a:pPr marL="285750" algn="l">
              <a:lnSpc>
                <a:spcPct val="114999"/>
              </a:lnSpc>
              <a:buFont typeface="Courier New"/>
            </a:pPr>
            <a:endParaRPr lang="en-US" sz="2000">
              <a:solidFill>
                <a:schemeClr val="tx2"/>
              </a:solidFill>
            </a:endParaRPr>
          </a:p>
          <a:p>
            <a:pPr algn="l">
              <a:lnSpc>
                <a:spcPct val="114999"/>
              </a:lnSpc>
            </a:pPr>
            <a:endParaRPr lang="en-US" sz="2000">
              <a:solidFill>
                <a:schemeClr val="tx2"/>
              </a:solidFill>
            </a:endParaRPr>
          </a:p>
        </p:txBody>
      </p:sp>
      <p:pic>
        <p:nvPicPr>
          <p:cNvPr id="4" name="Picture 3">
            <a:extLst>
              <a:ext uri="{FF2B5EF4-FFF2-40B4-BE49-F238E27FC236}">
                <a16:creationId xmlns:a16="http://schemas.microsoft.com/office/drawing/2014/main" id="{83DDE60E-7842-0F49-4FCE-93A4CD06CC85}"/>
              </a:ext>
            </a:extLst>
          </p:cNvPr>
          <p:cNvPicPr>
            <a:picLocks noChangeAspect="1"/>
          </p:cNvPicPr>
          <p:nvPr/>
        </p:nvPicPr>
        <p:blipFill rotWithShape="1">
          <a:blip r:embed="rId3"/>
          <a:srcRect t="2023" r="146" b="1445"/>
          <a:stretch/>
        </p:blipFill>
        <p:spPr>
          <a:xfrm>
            <a:off x="456166" y="99376"/>
            <a:ext cx="6068126" cy="5913488"/>
          </a:xfrm>
          <a:prstGeom prst="rect">
            <a:avLst/>
          </a:prstGeom>
        </p:spPr>
      </p:pic>
      <p:sp>
        <p:nvSpPr>
          <p:cNvPr id="5" name="TextBox 4">
            <a:extLst>
              <a:ext uri="{FF2B5EF4-FFF2-40B4-BE49-F238E27FC236}">
                <a16:creationId xmlns:a16="http://schemas.microsoft.com/office/drawing/2014/main" id="{015D0D93-2FFE-DCEF-E0DB-11A65AEB5B32}"/>
              </a:ext>
            </a:extLst>
          </p:cNvPr>
          <p:cNvSpPr txBox="1"/>
          <p:nvPr/>
        </p:nvSpPr>
        <p:spPr>
          <a:xfrm>
            <a:off x="747889" y="6321778"/>
            <a:ext cx="5827887" cy="537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2">
                    <a:lumMod val="50000"/>
                  </a:schemeClr>
                </a:solidFill>
                <a:latin typeface="Roboto"/>
                <a:ea typeface="Roboto"/>
                <a:cs typeface="Calibri"/>
              </a:rPr>
              <a:t>*Full-Time Hourly Wage is based on working 40 hours per week, 50 weeks per year.</a:t>
            </a:r>
          </a:p>
        </p:txBody>
      </p:sp>
    </p:spTree>
    <p:extLst>
      <p:ext uri="{BB962C8B-B14F-4D97-AF65-F5344CB8AC3E}">
        <p14:creationId xmlns:p14="http://schemas.microsoft.com/office/powerpoint/2010/main" val="2649215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9AAC6C96-6E9C-D62F-9BF8-3C0FABB32FC1}"/>
              </a:ext>
            </a:extLst>
          </p:cNvPr>
          <p:cNvSpPr>
            <a:spLocks noGrp="1"/>
          </p:cNvSpPr>
          <p:nvPr>
            <p:ph type="subTitle" idx="1"/>
          </p:nvPr>
        </p:nvSpPr>
        <p:spPr>
          <a:xfrm>
            <a:off x="8319335" y="247662"/>
            <a:ext cx="3449878" cy="5554971"/>
          </a:xfrm>
        </p:spPr>
        <p:txBody>
          <a:bodyPr vert="horz" lIns="91440" tIns="45720" rIns="91440" bIns="45720" rtlCol="0" anchor="t">
            <a:noAutofit/>
          </a:bodyPr>
          <a:lstStyle/>
          <a:p>
            <a:pPr algn="l">
              <a:lnSpc>
                <a:spcPct val="114999"/>
              </a:lnSpc>
            </a:pPr>
            <a:r>
              <a:rPr lang="en-US" sz="2200">
                <a:solidFill>
                  <a:schemeClr val="tx2"/>
                </a:solidFill>
                <a:ea typeface="Roboto"/>
              </a:rPr>
              <a:t>To more accurately represent </a:t>
            </a:r>
            <a:r>
              <a:rPr lang="en-US" sz="2200" b="1">
                <a:solidFill>
                  <a:schemeClr val="tx2"/>
                </a:solidFill>
                <a:ea typeface="Roboto"/>
              </a:rPr>
              <a:t>true household costs</a:t>
            </a:r>
            <a:r>
              <a:rPr lang="en-US" sz="2200">
                <a:solidFill>
                  <a:schemeClr val="tx2"/>
                </a:solidFill>
                <a:ea typeface="Roboto"/>
              </a:rPr>
              <a:t> for a family with dependents, Connecticut United Ways rely on the Household Survival Budget that </a:t>
            </a:r>
            <a:r>
              <a:rPr lang="en-US" sz="2200" b="1">
                <a:solidFill>
                  <a:schemeClr val="accent1"/>
                </a:solidFill>
                <a:ea typeface="Roboto"/>
              </a:rPr>
              <a:t>excludes the now-expired enhancements to key federal</a:t>
            </a:r>
            <a:r>
              <a:rPr lang="en-US" sz="2200">
                <a:solidFill>
                  <a:schemeClr val="accent1"/>
                </a:solidFill>
                <a:ea typeface="Roboto"/>
              </a:rPr>
              <a:t> </a:t>
            </a:r>
            <a:r>
              <a:rPr lang="en-US" sz="2200" b="1">
                <a:solidFill>
                  <a:schemeClr val="accent1"/>
                </a:solidFill>
                <a:ea typeface="Roboto"/>
              </a:rPr>
              <a:t>tax credits</a:t>
            </a:r>
            <a:r>
              <a:rPr lang="en-US" sz="2200">
                <a:solidFill>
                  <a:schemeClr val="tx2"/>
                </a:solidFill>
                <a:ea typeface="Roboto"/>
              </a:rPr>
              <a:t> – the Child Tax Credit (CTC) and Child and Dependent Care Tax Credit (</a:t>
            </a:r>
            <a:r>
              <a:rPr lang="en-US" sz="2200" err="1">
                <a:solidFill>
                  <a:schemeClr val="tx2"/>
                </a:solidFill>
                <a:ea typeface="Roboto"/>
              </a:rPr>
              <a:t>CDCTC</a:t>
            </a:r>
            <a:r>
              <a:rPr lang="en-US" sz="2200">
                <a:solidFill>
                  <a:schemeClr val="tx2"/>
                </a:solidFill>
                <a:ea typeface="Roboto"/>
              </a:rPr>
              <a:t>). </a:t>
            </a:r>
            <a:endParaRPr lang="en-US" sz="2200" strike="sngStrike">
              <a:solidFill>
                <a:schemeClr val="tx2"/>
              </a:solidFill>
              <a:ea typeface="Roboto"/>
            </a:endParaRPr>
          </a:p>
        </p:txBody>
      </p:sp>
      <p:sp>
        <p:nvSpPr>
          <p:cNvPr id="7" name="TextBox 6">
            <a:extLst>
              <a:ext uri="{FF2B5EF4-FFF2-40B4-BE49-F238E27FC236}">
                <a16:creationId xmlns:a16="http://schemas.microsoft.com/office/drawing/2014/main" id="{CEC68B8B-A1F4-066C-08EF-F1686856AF0C}"/>
              </a:ext>
            </a:extLst>
          </p:cNvPr>
          <p:cNvSpPr txBox="1"/>
          <p:nvPr/>
        </p:nvSpPr>
        <p:spPr>
          <a:xfrm>
            <a:off x="998482" y="6371896"/>
            <a:ext cx="7764517" cy="367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2" name="Picture 1" descr="Grandfather bonding with granddaughter">
            <a:extLst>
              <a:ext uri="{FF2B5EF4-FFF2-40B4-BE49-F238E27FC236}">
                <a16:creationId xmlns:a16="http://schemas.microsoft.com/office/drawing/2014/main" id="{7510A8F4-C664-160E-1BBC-C739D6052DA3}"/>
              </a:ext>
            </a:extLst>
          </p:cNvPr>
          <p:cNvPicPr>
            <a:picLocks noChangeAspect="1"/>
          </p:cNvPicPr>
          <p:nvPr/>
        </p:nvPicPr>
        <p:blipFill rotWithShape="1">
          <a:blip r:embed="rId3"/>
          <a:srcRect l="15407" r="-143"/>
          <a:stretch/>
        </p:blipFill>
        <p:spPr>
          <a:xfrm>
            <a:off x="5347" y="-2199"/>
            <a:ext cx="7996589" cy="6100397"/>
          </a:xfrm>
          <a:prstGeom prst="rect">
            <a:avLst/>
          </a:prstGeom>
        </p:spPr>
      </p:pic>
      <p:sp>
        <p:nvSpPr>
          <p:cNvPr id="9" name="Rectangle 8">
            <a:extLst>
              <a:ext uri="{FF2B5EF4-FFF2-40B4-BE49-F238E27FC236}">
                <a16:creationId xmlns:a16="http://schemas.microsoft.com/office/drawing/2014/main" id="{77EB4FC0-F01A-2D3D-44BA-4253C44C0878}"/>
              </a:ext>
            </a:extLst>
          </p:cNvPr>
          <p:cNvSpPr/>
          <p:nvPr/>
        </p:nvSpPr>
        <p:spPr>
          <a:xfrm>
            <a:off x="3160" y="-1940"/>
            <a:ext cx="8001288" cy="6054177"/>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32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C1D490A-D2D8-6B75-98CF-A783F9935AC0}"/>
              </a:ext>
            </a:extLst>
          </p:cNvPr>
          <p:cNvSpPr/>
          <p:nvPr/>
        </p:nvSpPr>
        <p:spPr>
          <a:xfrm>
            <a:off x="391124" y="3587203"/>
            <a:ext cx="3064212" cy="218743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3636B97E-13F3-41A5-93F9-B1007C51A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8126" y="327991"/>
            <a:ext cx="5821460" cy="5317577"/>
          </a:xfrm>
          <a:prstGeom prst="rect">
            <a:avLst/>
          </a:prstGeom>
        </p:spPr>
      </p:pic>
      <p:sp>
        <p:nvSpPr>
          <p:cNvPr id="6" name="Subtitle 2">
            <a:extLst>
              <a:ext uri="{FF2B5EF4-FFF2-40B4-BE49-F238E27FC236}">
                <a16:creationId xmlns:a16="http://schemas.microsoft.com/office/drawing/2014/main" id="{9AAC6C96-6E9C-D62F-9BF8-3C0FABB32FC1}"/>
              </a:ext>
            </a:extLst>
          </p:cNvPr>
          <p:cNvSpPr>
            <a:spLocks noGrp="1"/>
          </p:cNvSpPr>
          <p:nvPr>
            <p:ph type="subTitle" idx="1"/>
          </p:nvPr>
        </p:nvSpPr>
        <p:spPr>
          <a:xfrm>
            <a:off x="391124" y="732325"/>
            <a:ext cx="4282651" cy="2581146"/>
          </a:xfrm>
        </p:spPr>
        <p:txBody>
          <a:bodyPr vert="horz" lIns="91440" tIns="45720" rIns="91440" bIns="45720" rtlCol="0" anchor="t">
            <a:noAutofit/>
          </a:bodyPr>
          <a:lstStyle/>
          <a:p>
            <a:pPr algn="l">
              <a:lnSpc>
                <a:spcPct val="114999"/>
              </a:lnSpc>
            </a:pPr>
            <a:r>
              <a:rPr lang="en-US" sz="2800">
                <a:solidFill>
                  <a:schemeClr val="tx2"/>
                </a:solidFill>
                <a:ea typeface="Roboto"/>
              </a:rPr>
              <a:t>The Household Survival Budget includes only the necessities to live and work in the modern economy.</a:t>
            </a:r>
            <a:endParaRPr lang="en-US" sz="2200">
              <a:solidFill>
                <a:srgbClr val="5B92D5"/>
              </a:solidFill>
              <a:ea typeface="Roboto"/>
            </a:endParaRPr>
          </a:p>
          <a:p>
            <a:pPr algn="l">
              <a:lnSpc>
                <a:spcPct val="114999"/>
              </a:lnSpc>
            </a:pPr>
            <a:endParaRPr lang="en-US" sz="2200">
              <a:solidFill>
                <a:schemeClr val="tx2"/>
              </a:solidFill>
              <a:ea typeface="Roboto"/>
            </a:endParaRPr>
          </a:p>
          <a:p>
            <a:pPr marL="285750" algn="l">
              <a:lnSpc>
                <a:spcPct val="114999"/>
              </a:lnSpc>
              <a:buFont typeface="Courier New"/>
            </a:pPr>
            <a:endParaRPr lang="en-US" sz="2000">
              <a:solidFill>
                <a:schemeClr val="tx2"/>
              </a:solidFill>
            </a:endParaRPr>
          </a:p>
          <a:p>
            <a:pPr algn="l">
              <a:lnSpc>
                <a:spcPct val="114999"/>
              </a:lnSpc>
            </a:pPr>
            <a:endParaRPr lang="en-US" sz="2000">
              <a:solidFill>
                <a:schemeClr val="tx2"/>
              </a:solidFill>
            </a:endParaRPr>
          </a:p>
        </p:txBody>
      </p:sp>
      <p:sp>
        <p:nvSpPr>
          <p:cNvPr id="4" name="TextBox 3">
            <a:extLst>
              <a:ext uri="{FF2B5EF4-FFF2-40B4-BE49-F238E27FC236}">
                <a16:creationId xmlns:a16="http://schemas.microsoft.com/office/drawing/2014/main" id="{1EA806AC-2CD4-653D-0FC9-94857D9780A0}"/>
              </a:ext>
            </a:extLst>
          </p:cNvPr>
          <p:cNvSpPr txBox="1"/>
          <p:nvPr/>
        </p:nvSpPr>
        <p:spPr>
          <a:xfrm>
            <a:off x="6341085" y="1890117"/>
            <a:ext cx="4717473"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1600">
                <a:latin typeface="Arial" panose="020B0604020202020204" pitchFamily="34" charset="0"/>
                <a:cs typeface="Arial" panose="020B0604020202020204" pitchFamily="34" charset="0"/>
              </a:rPr>
            </a:br>
            <a:r>
              <a:rPr lang="en-US" sz="3200" b="1">
                <a:solidFill>
                  <a:schemeClr val="accent2"/>
                </a:solidFill>
                <a:latin typeface="Arial" panose="020B0604020202020204" pitchFamily="34" charset="0"/>
                <a:cs typeface="Arial" panose="020B0604020202020204" pitchFamily="34" charset="0"/>
              </a:rPr>
              <a:t>Only </a:t>
            </a:r>
            <a:r>
              <a:rPr lang="en-US" sz="3200" b="1">
                <a:solidFill>
                  <a:schemeClr val="accent3"/>
                </a:solidFill>
                <a:latin typeface="Arial" panose="020B0604020202020204" pitchFamily="34" charset="0"/>
                <a:cs typeface="Arial" panose="020B0604020202020204" pitchFamily="34" charset="0"/>
              </a:rPr>
              <a:t>41%</a:t>
            </a:r>
            <a:r>
              <a:rPr lang="en-US" sz="3200" b="1">
                <a:solidFill>
                  <a:schemeClr val="accent2"/>
                </a:solidFill>
                <a:latin typeface="Arial" panose="020B0604020202020204" pitchFamily="34" charset="0"/>
                <a:cs typeface="Arial" panose="020B0604020202020204" pitchFamily="34" charset="0"/>
              </a:rPr>
              <a:t> of </a:t>
            </a:r>
          </a:p>
          <a:p>
            <a:pPr algn="ctr"/>
            <a:r>
              <a:rPr lang="en-US" sz="3200" b="1">
                <a:solidFill>
                  <a:schemeClr val="accent2"/>
                </a:solidFill>
                <a:latin typeface="Arial" panose="020B0604020202020204" pitchFamily="34" charset="0"/>
                <a:cs typeface="Arial" panose="020B0604020202020204" pitchFamily="34" charset="0"/>
              </a:rPr>
              <a:t>Connecticut's</a:t>
            </a:r>
          </a:p>
          <a:p>
            <a:pPr algn="ctr"/>
            <a:r>
              <a:rPr lang="en-US" sz="3200" b="1">
                <a:solidFill>
                  <a:schemeClr val="accent2"/>
                </a:solidFill>
                <a:latin typeface="Arial" panose="020B0604020202020204" pitchFamily="34" charset="0"/>
                <a:cs typeface="Arial" panose="020B0604020202020204" pitchFamily="34" charset="0"/>
              </a:rPr>
              <a:t>struggling households had emergency savings in 2021</a:t>
            </a:r>
          </a:p>
          <a:p>
            <a:endParaRPr lang="en-US" sz="16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B435AC3-6209-BED2-52CC-1DDFA728FA7C}"/>
              </a:ext>
            </a:extLst>
          </p:cNvPr>
          <p:cNvSpPr txBox="1"/>
          <p:nvPr/>
        </p:nvSpPr>
        <p:spPr>
          <a:xfrm>
            <a:off x="491695" y="3662975"/>
            <a:ext cx="3064212" cy="2032288"/>
          </a:xfrm>
          <a:prstGeom prst="rect">
            <a:avLst/>
          </a:prstGeom>
          <a:noFill/>
        </p:spPr>
        <p:txBody>
          <a:bodyPr wrap="square">
            <a:spAutoFit/>
          </a:bodyPr>
          <a:lstStyle/>
          <a:p>
            <a:pPr algn="l">
              <a:lnSpc>
                <a:spcPct val="114999"/>
              </a:lnSpc>
            </a:pPr>
            <a:r>
              <a:rPr lang="en-US" sz="2800">
                <a:solidFill>
                  <a:schemeClr val="tx2"/>
                </a:solidFill>
                <a:latin typeface="Arial" panose="020B0604020202020204" pitchFamily="34" charset="0"/>
                <a:ea typeface="Roboto"/>
                <a:cs typeface="Arial" panose="020B0604020202020204" pitchFamily="34" charset="0"/>
              </a:rPr>
              <a:t>Most notably, it does </a:t>
            </a:r>
            <a:r>
              <a:rPr lang="en-US" sz="2800" u="sng">
                <a:solidFill>
                  <a:schemeClr val="tx2"/>
                </a:solidFill>
                <a:latin typeface="Arial" panose="020B0604020202020204" pitchFamily="34" charset="0"/>
                <a:ea typeface="Roboto"/>
                <a:cs typeface="Arial" panose="020B0604020202020204" pitchFamily="34" charset="0"/>
              </a:rPr>
              <a:t>not</a:t>
            </a:r>
            <a:r>
              <a:rPr lang="en-US" sz="2800">
                <a:solidFill>
                  <a:schemeClr val="tx2"/>
                </a:solidFill>
                <a:latin typeface="Arial" panose="020B0604020202020204" pitchFamily="34" charset="0"/>
                <a:ea typeface="Roboto"/>
                <a:cs typeface="Arial" panose="020B0604020202020204" pitchFamily="34" charset="0"/>
              </a:rPr>
              <a:t> </a:t>
            </a:r>
            <a:r>
              <a:rPr lang="en-US" sz="2800" u="sng">
                <a:solidFill>
                  <a:schemeClr val="tx2"/>
                </a:solidFill>
                <a:latin typeface="Arial" panose="020B0604020202020204" pitchFamily="34" charset="0"/>
                <a:ea typeface="Roboto"/>
                <a:cs typeface="Arial" panose="020B0604020202020204" pitchFamily="34" charset="0"/>
              </a:rPr>
              <a:t>include</a:t>
            </a:r>
            <a:r>
              <a:rPr lang="en-US" sz="2800">
                <a:solidFill>
                  <a:schemeClr val="tx2"/>
                </a:solidFill>
                <a:latin typeface="Arial" panose="020B0604020202020204" pitchFamily="34" charset="0"/>
                <a:ea typeface="Roboto"/>
                <a:cs typeface="Arial" panose="020B0604020202020204" pitchFamily="34" charset="0"/>
              </a:rPr>
              <a:t> </a:t>
            </a:r>
            <a:r>
              <a:rPr lang="en-US" sz="2800" b="1">
                <a:solidFill>
                  <a:schemeClr val="tx2"/>
                </a:solidFill>
                <a:latin typeface="Arial" panose="020B0604020202020204" pitchFamily="34" charset="0"/>
                <a:ea typeface="Roboto"/>
                <a:cs typeface="Arial" panose="020B0604020202020204" pitchFamily="34" charset="0"/>
              </a:rPr>
              <a:t>savings</a:t>
            </a:r>
            <a:r>
              <a:rPr lang="en-US" sz="2800">
                <a:solidFill>
                  <a:schemeClr val="tx2"/>
                </a:solidFill>
                <a:latin typeface="Arial" panose="020B0604020202020204" pitchFamily="34" charset="0"/>
                <a:ea typeface="Roboto"/>
                <a:cs typeface="Arial" panose="020B0604020202020204" pitchFamily="34" charset="0"/>
              </a:rPr>
              <a:t> or </a:t>
            </a:r>
            <a:r>
              <a:rPr lang="en-US" sz="2800" b="1">
                <a:solidFill>
                  <a:schemeClr val="tx2"/>
                </a:solidFill>
                <a:latin typeface="Arial" panose="020B0604020202020204" pitchFamily="34" charset="0"/>
                <a:ea typeface="Roboto"/>
                <a:cs typeface="Arial" panose="020B0604020202020204" pitchFamily="34" charset="0"/>
              </a:rPr>
              <a:t>debt </a:t>
            </a:r>
            <a:r>
              <a:rPr lang="en-US" sz="2800">
                <a:solidFill>
                  <a:schemeClr val="tx2"/>
                </a:solidFill>
                <a:latin typeface="Arial" panose="020B0604020202020204" pitchFamily="34" charset="0"/>
                <a:ea typeface="Roboto"/>
                <a:cs typeface="Arial" panose="020B0604020202020204" pitchFamily="34" charset="0"/>
              </a:rPr>
              <a:t>service.</a:t>
            </a:r>
            <a:endParaRPr lang="en-US" sz="2800">
              <a:solidFill>
                <a:srgbClr val="002F87"/>
              </a:solidFill>
              <a:latin typeface="Arial" panose="020B0604020202020204" pitchFamily="34" charset="0"/>
              <a:ea typeface="Roboto"/>
              <a:cs typeface="Arial" panose="020B0604020202020204" pitchFamily="34" charset="0"/>
            </a:endParaRPr>
          </a:p>
        </p:txBody>
      </p:sp>
      <p:pic>
        <p:nvPicPr>
          <p:cNvPr id="18" name="Graphic 17">
            <a:extLst>
              <a:ext uri="{FF2B5EF4-FFF2-40B4-BE49-F238E27FC236}">
                <a16:creationId xmlns:a16="http://schemas.microsoft.com/office/drawing/2014/main" id="{889D9498-1E3A-DBC9-49CA-25FD499C88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5907" y="3869235"/>
            <a:ext cx="2628900" cy="1390650"/>
          </a:xfrm>
          <a:prstGeom prst="rect">
            <a:avLst/>
          </a:prstGeom>
        </p:spPr>
      </p:pic>
    </p:spTree>
    <p:extLst>
      <p:ext uri="{BB962C8B-B14F-4D97-AF65-F5344CB8AC3E}">
        <p14:creationId xmlns:p14="http://schemas.microsoft.com/office/powerpoint/2010/main" val="735008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49114E-09F8-8ADA-D4A7-D34834B8994E}"/>
              </a:ext>
            </a:extLst>
          </p:cNvPr>
          <p:cNvSpPr txBox="1"/>
          <p:nvPr/>
        </p:nvSpPr>
        <p:spPr>
          <a:xfrm>
            <a:off x="8809790" y="1122977"/>
            <a:ext cx="2984553" cy="41590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14999"/>
              </a:lnSpc>
              <a:spcBef>
                <a:spcPts val="0"/>
              </a:spcBef>
              <a:spcAft>
                <a:spcPts val="0"/>
              </a:spcAft>
              <a:buClrTx/>
              <a:buSzTx/>
              <a:buFontTx/>
              <a:buNone/>
              <a:tabLst/>
              <a:defRPr/>
            </a:pPr>
            <a:r>
              <a:rPr kumimoji="0" lang="en-US" sz="4000" b="1" i="0" u="none" strike="noStrike" kern="1200" cap="none" spc="0" normalizeH="0" baseline="0" noProof="0">
                <a:ln>
                  <a:noFill/>
                </a:ln>
                <a:solidFill>
                  <a:srgbClr val="F4B234"/>
                </a:solidFill>
                <a:effectLst/>
                <a:uLnTx/>
                <a:uFillTx/>
                <a:latin typeface="Arial" panose="020B0604020202020204" pitchFamily="34" charset="0"/>
                <a:ea typeface="Roboto"/>
                <a:cs typeface="Arial" panose="020B0604020202020204" pitchFamily="34" charset="0"/>
              </a:rPr>
              <a:t>60%</a:t>
            </a:r>
            <a:r>
              <a:rPr kumimoji="0" lang="en-US" sz="3200" b="0" i="0" u="none" strike="noStrike" kern="1200" cap="none" spc="0" normalizeH="0" baseline="0" noProof="0">
                <a:ln>
                  <a:noFill/>
                </a:ln>
                <a:solidFill>
                  <a:srgbClr val="002F87"/>
                </a:solidFill>
                <a:effectLst/>
                <a:uLnTx/>
                <a:uFillTx/>
                <a:latin typeface="Arial" panose="020B0604020202020204" pitchFamily="34" charset="0"/>
                <a:ea typeface="Roboto"/>
                <a:cs typeface="Arial" panose="020B0604020202020204" pitchFamily="34" charset="0"/>
              </a:rPr>
              <a:t> of the top 20 jobs in</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4999"/>
              </a:lnSpc>
              <a:spcBef>
                <a:spcPts val="0"/>
              </a:spcBef>
              <a:spcAft>
                <a:spcPts val="0"/>
              </a:spcAft>
              <a:buClrTx/>
              <a:buSzTx/>
              <a:buFontTx/>
              <a:buNone/>
              <a:tabLst/>
              <a:defRPr/>
            </a:pPr>
            <a:r>
              <a:rPr kumimoji="0" lang="en-US" sz="3200" b="0" i="0" u="none" strike="noStrike" kern="1200" cap="none" spc="0" normalizeH="0" baseline="0" noProof="0">
                <a:ln>
                  <a:noFill/>
                </a:ln>
                <a:solidFill>
                  <a:srgbClr val="002F87"/>
                </a:solidFill>
                <a:effectLst/>
                <a:uLnTx/>
                <a:uFillTx/>
                <a:latin typeface="Arial" panose="020B0604020202020204" pitchFamily="34" charset="0"/>
                <a:ea typeface="Roboto"/>
                <a:cs typeface="Arial" panose="020B0604020202020204" pitchFamily="34" charset="0"/>
              </a:rPr>
              <a:t>Connecticut still paid </a:t>
            </a:r>
            <a:r>
              <a:rPr kumimoji="0" lang="en-US" sz="3200" b="1" i="0" u="none" strike="noStrike" kern="1200" cap="none" spc="0" normalizeH="0" baseline="0" noProof="0">
                <a:ln>
                  <a:noFill/>
                </a:ln>
                <a:solidFill>
                  <a:schemeClr val="accent1"/>
                </a:solidFill>
                <a:effectLst/>
                <a:uLnTx/>
                <a:uFillTx/>
                <a:latin typeface="Arial" panose="020B0604020202020204" pitchFamily="34" charset="0"/>
                <a:ea typeface="Roboto"/>
                <a:cs typeface="Arial" panose="020B0604020202020204" pitchFamily="34" charset="0"/>
              </a:rPr>
              <a:t>less than $20/hour</a:t>
            </a:r>
            <a:r>
              <a:rPr kumimoji="0" lang="en-US" sz="3200" b="1" i="0" u="none" strike="noStrike" kern="1200" cap="none" spc="0" normalizeH="0" baseline="0" noProof="0">
                <a:ln>
                  <a:noFill/>
                </a:ln>
                <a:solidFill>
                  <a:srgbClr val="002F87"/>
                </a:solidFill>
                <a:effectLst/>
                <a:uLnTx/>
                <a:uFillTx/>
                <a:latin typeface="Arial" panose="020B0604020202020204" pitchFamily="34" charset="0"/>
                <a:ea typeface="Roboto"/>
                <a:cs typeface="Arial" panose="020B0604020202020204" pitchFamily="34" charset="0"/>
              </a:rPr>
              <a:t> </a:t>
            </a:r>
            <a:r>
              <a:rPr kumimoji="0" lang="en-US" sz="3200" b="0" i="0" u="none" strike="noStrike" kern="1200" cap="none" spc="0" normalizeH="0" baseline="0" noProof="0">
                <a:ln>
                  <a:noFill/>
                </a:ln>
                <a:solidFill>
                  <a:srgbClr val="002F87"/>
                </a:solidFill>
                <a:effectLst/>
                <a:uLnTx/>
                <a:uFillTx/>
                <a:latin typeface="Arial" panose="020B0604020202020204" pitchFamily="34" charset="0"/>
                <a:ea typeface="Roboto"/>
                <a:cs typeface="Arial" panose="020B0604020202020204" pitchFamily="34" charset="0"/>
              </a:rPr>
              <a:t>($40,000/year) in 2021.</a:t>
            </a:r>
            <a:endParaRPr lang="en-US" sz="3200" b="0" i="0" u="none" strike="noStrike" kern="1200" cap="none" spc="0" normalizeH="0" baseline="0" noProof="0">
              <a:ln>
                <a:noFill/>
              </a:ln>
              <a:solidFill>
                <a:srgbClr val="002F87"/>
              </a:solidFill>
              <a:effectLst/>
              <a:uLnTx/>
              <a:uFillTx/>
              <a:latin typeface="Arial" panose="020B0604020202020204" pitchFamily="34" charset="0"/>
              <a:ea typeface="Roboto"/>
              <a:cs typeface="Arial" panose="020B0604020202020204" pitchFamily="34" charset="0"/>
            </a:endParaRPr>
          </a:p>
        </p:txBody>
      </p:sp>
      <p:graphicFrame>
        <p:nvGraphicFramePr>
          <p:cNvPr id="2" name="Table 1">
            <a:extLst>
              <a:ext uri="{FF2B5EF4-FFF2-40B4-BE49-F238E27FC236}">
                <a16:creationId xmlns:a16="http://schemas.microsoft.com/office/drawing/2014/main" id="{E04A4F1A-377B-78C4-CF58-BB81A7F1E0FB}"/>
              </a:ext>
            </a:extLst>
          </p:cNvPr>
          <p:cNvGraphicFramePr>
            <a:graphicFrameLocks noGrp="1"/>
          </p:cNvGraphicFramePr>
          <p:nvPr>
            <p:extLst>
              <p:ext uri="{D42A27DB-BD31-4B8C-83A1-F6EECF244321}">
                <p14:modId xmlns:p14="http://schemas.microsoft.com/office/powerpoint/2010/main" val="2342884881"/>
              </p:ext>
            </p:extLst>
          </p:nvPr>
        </p:nvGraphicFramePr>
        <p:xfrm>
          <a:off x="445347" y="863352"/>
          <a:ext cx="8073008" cy="4724398"/>
        </p:xfrm>
        <a:graphic>
          <a:graphicData uri="http://schemas.openxmlformats.org/drawingml/2006/table">
            <a:tbl>
              <a:tblPr firstRow="1" bandRow="1">
                <a:tableStyleId>{21E4AEA4-8DFA-4A89-87EB-49C32662AFE0}</a:tableStyleId>
              </a:tblPr>
              <a:tblGrid>
                <a:gridCol w="2568221">
                  <a:extLst>
                    <a:ext uri="{9D8B030D-6E8A-4147-A177-3AD203B41FA5}">
                      <a16:colId xmlns:a16="http://schemas.microsoft.com/office/drawing/2014/main" val="3640166591"/>
                    </a:ext>
                  </a:extLst>
                </a:gridCol>
                <a:gridCol w="1298221">
                  <a:extLst>
                    <a:ext uri="{9D8B030D-6E8A-4147-A177-3AD203B41FA5}">
                      <a16:colId xmlns:a16="http://schemas.microsoft.com/office/drawing/2014/main" val="754901001"/>
                    </a:ext>
                  </a:extLst>
                </a:gridCol>
                <a:gridCol w="1312331">
                  <a:extLst>
                    <a:ext uri="{9D8B030D-6E8A-4147-A177-3AD203B41FA5}">
                      <a16:colId xmlns:a16="http://schemas.microsoft.com/office/drawing/2014/main" val="3764654861"/>
                    </a:ext>
                  </a:extLst>
                </a:gridCol>
                <a:gridCol w="1356124">
                  <a:extLst>
                    <a:ext uri="{9D8B030D-6E8A-4147-A177-3AD203B41FA5}">
                      <a16:colId xmlns:a16="http://schemas.microsoft.com/office/drawing/2014/main" val="3456173482"/>
                    </a:ext>
                  </a:extLst>
                </a:gridCol>
                <a:gridCol w="1538111">
                  <a:extLst>
                    <a:ext uri="{9D8B030D-6E8A-4147-A177-3AD203B41FA5}">
                      <a16:colId xmlns:a16="http://schemas.microsoft.com/office/drawing/2014/main" val="3065028138"/>
                    </a:ext>
                  </a:extLst>
                </a:gridCol>
              </a:tblGrid>
              <a:tr h="370840">
                <a:tc>
                  <a:txBody>
                    <a:bodyPr/>
                    <a:lstStyle/>
                    <a:p>
                      <a:pPr algn="ctr"/>
                      <a:r>
                        <a:rPr lang="en-US" sz="1500">
                          <a:latin typeface="Arial" panose="020B0604020202020204" pitchFamily="34" charset="0"/>
                          <a:cs typeface="Arial" panose="020B0604020202020204" pitchFamily="34" charset="0"/>
                        </a:rPr>
                        <a:t>Occupation</a:t>
                      </a:r>
                    </a:p>
                  </a:txBody>
                  <a:tcPr anchor="ctr">
                    <a:solidFill>
                      <a:schemeClr val="tx2"/>
                    </a:solidFill>
                  </a:tcPr>
                </a:tc>
                <a:tc>
                  <a:txBody>
                    <a:bodyPr/>
                    <a:lstStyle/>
                    <a:p>
                      <a:pPr algn="ctr"/>
                      <a:r>
                        <a:rPr lang="en-US" sz="1500">
                          <a:latin typeface="Arial" panose="020B0604020202020204" pitchFamily="34" charset="0"/>
                          <a:cs typeface="Arial" panose="020B0604020202020204" pitchFamily="34" charset="0"/>
                        </a:rPr>
                        <a:t>Total Employment (BLS)</a:t>
                      </a:r>
                    </a:p>
                  </a:txBody>
                  <a:tcPr anchor="ctr">
                    <a:solidFill>
                      <a:schemeClr val="tx2"/>
                    </a:solidFill>
                  </a:tcPr>
                </a:tc>
                <a:tc>
                  <a:txBody>
                    <a:bodyPr/>
                    <a:lstStyle/>
                    <a:p>
                      <a:pPr algn="ctr"/>
                      <a:r>
                        <a:rPr lang="en-US" sz="1500">
                          <a:latin typeface="Arial" panose="020B0604020202020204" pitchFamily="34" charset="0"/>
                          <a:cs typeface="Arial" panose="020B0604020202020204" pitchFamily="34" charset="0"/>
                        </a:rPr>
                        <a:t>Median Hourly Wage</a:t>
                      </a:r>
                    </a:p>
                    <a:p>
                      <a:pPr lvl="0" algn="ctr">
                        <a:buNone/>
                      </a:pPr>
                      <a:r>
                        <a:rPr lang="en-US" sz="1500">
                          <a:latin typeface="Arial" panose="020B0604020202020204" pitchFamily="34" charset="0"/>
                          <a:cs typeface="Arial" panose="020B0604020202020204" pitchFamily="34" charset="0"/>
                        </a:rPr>
                        <a:t>(BLS)</a:t>
                      </a:r>
                    </a:p>
                  </a:txBody>
                  <a:tcPr anchor="ctr">
                    <a:solidFill>
                      <a:schemeClr val="tx2"/>
                    </a:solidFill>
                  </a:tcPr>
                </a:tc>
                <a:tc>
                  <a:txBody>
                    <a:bodyPr/>
                    <a:lstStyle/>
                    <a:p>
                      <a:pPr algn="ctr"/>
                      <a:r>
                        <a:rPr lang="en-US" sz="1500">
                          <a:latin typeface="Arial" panose="020B0604020202020204" pitchFamily="34" charset="0"/>
                          <a:cs typeface="Arial" panose="020B0604020202020204" pitchFamily="34" charset="0"/>
                        </a:rPr>
                        <a:t>Percent Median Wage Change From 2019 </a:t>
                      </a:r>
                      <a:endParaRPr lang="en-US">
                        <a:latin typeface="Arial" panose="020B0604020202020204" pitchFamily="34" charset="0"/>
                        <a:cs typeface="Arial" panose="020B0604020202020204" pitchFamily="34" charset="0"/>
                      </a:endParaRPr>
                    </a:p>
                    <a:p>
                      <a:pPr lvl="0" algn="ctr">
                        <a:buNone/>
                      </a:pPr>
                      <a:r>
                        <a:rPr lang="en-US" sz="1500">
                          <a:latin typeface="Arial" panose="020B0604020202020204" pitchFamily="34" charset="0"/>
                          <a:cs typeface="Arial" panose="020B0604020202020204" pitchFamily="34" charset="0"/>
                        </a:rPr>
                        <a:t>(BLS)</a:t>
                      </a:r>
                    </a:p>
                  </a:txBody>
                  <a:tcPr anchor="ctr">
                    <a:solidFill>
                      <a:schemeClr val="tx2"/>
                    </a:solidFill>
                  </a:tcPr>
                </a:tc>
                <a:tc>
                  <a:txBody>
                    <a:bodyPr/>
                    <a:lstStyle/>
                    <a:p>
                      <a:pPr algn="ctr"/>
                      <a:r>
                        <a:rPr lang="en-US" sz="1500">
                          <a:latin typeface="Arial" panose="020B0604020202020204" pitchFamily="34" charset="0"/>
                          <a:cs typeface="Arial" panose="020B0604020202020204" pitchFamily="34" charset="0"/>
                        </a:rPr>
                        <a:t>Percent Workers Below ALICE Threshold </a:t>
                      </a:r>
                    </a:p>
                    <a:p>
                      <a:pPr lvl="0" algn="ctr">
                        <a:buNone/>
                      </a:pPr>
                      <a:r>
                        <a:rPr lang="en-US" sz="1500">
                          <a:latin typeface="Arial" panose="020B0604020202020204" pitchFamily="34" charset="0"/>
                          <a:cs typeface="Arial" panose="020B0604020202020204" pitchFamily="34" charset="0"/>
                        </a:rPr>
                        <a:t>(ACS PUMS)</a:t>
                      </a:r>
                    </a:p>
                  </a:txBody>
                  <a:tcPr anchor="ctr">
                    <a:solidFill>
                      <a:schemeClr val="tx2"/>
                    </a:solidFill>
                  </a:tcPr>
                </a:tc>
                <a:extLst>
                  <a:ext uri="{0D108BD9-81ED-4DB2-BD59-A6C34878D82A}">
                    <a16:rowId xmlns:a16="http://schemas.microsoft.com/office/drawing/2014/main" val="1126964313"/>
                  </a:ext>
                </a:extLst>
              </a:tr>
              <a:tr h="370840">
                <a:tc>
                  <a:txBody>
                    <a:bodyPr/>
                    <a:lstStyle/>
                    <a:p>
                      <a:r>
                        <a:rPr lang="en-US" sz="1400">
                          <a:solidFill>
                            <a:schemeClr val="tx2"/>
                          </a:solidFill>
                          <a:latin typeface="Arial" panose="020B0604020202020204" pitchFamily="34" charset="0"/>
                          <a:cs typeface="Arial" panose="020B0604020202020204" pitchFamily="34" charset="0"/>
                        </a:rPr>
                        <a:t>Retail Salesperson</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41,520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$14.16</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6%</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1612613048"/>
                  </a:ext>
                </a:extLst>
              </a:tr>
              <a:tr h="370840">
                <a:tc>
                  <a:txBody>
                    <a:bodyPr/>
                    <a:lstStyle/>
                    <a:p>
                      <a:r>
                        <a:rPr lang="en-US" sz="1400">
                          <a:solidFill>
                            <a:schemeClr val="tx2"/>
                          </a:solidFill>
                          <a:latin typeface="Arial" panose="020B0604020202020204" pitchFamily="34" charset="0"/>
                          <a:cs typeface="Arial" panose="020B0604020202020204" pitchFamily="34" charset="0"/>
                        </a:rPr>
                        <a:t>Personal Care Aides</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38,040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$14.30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12%</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58%</a:t>
                      </a:r>
                    </a:p>
                  </a:txBody>
                  <a:tcPr/>
                </a:tc>
                <a:extLst>
                  <a:ext uri="{0D108BD9-81ED-4DB2-BD59-A6C34878D82A}">
                    <a16:rowId xmlns:a16="http://schemas.microsoft.com/office/drawing/2014/main" val="295180997"/>
                  </a:ext>
                </a:extLst>
              </a:tr>
              <a:tr h="370840">
                <a:tc>
                  <a:txBody>
                    <a:bodyPr/>
                    <a:lstStyle/>
                    <a:p>
                      <a:r>
                        <a:rPr lang="en-US" sz="1400">
                          <a:solidFill>
                            <a:schemeClr val="tx2"/>
                          </a:solidFill>
                          <a:latin typeface="Arial" panose="020B0604020202020204" pitchFamily="34" charset="0"/>
                          <a:cs typeface="Arial" panose="020B0604020202020204" pitchFamily="34" charset="0"/>
                        </a:rPr>
                        <a:t>Cashiers</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37,600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$13.80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17%</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43%</a:t>
                      </a:r>
                    </a:p>
                  </a:txBody>
                  <a:tcPr/>
                </a:tc>
                <a:extLst>
                  <a:ext uri="{0D108BD9-81ED-4DB2-BD59-A6C34878D82A}">
                    <a16:rowId xmlns:a16="http://schemas.microsoft.com/office/drawing/2014/main" val="4258437384"/>
                  </a:ext>
                </a:extLst>
              </a:tr>
              <a:tr h="370840">
                <a:tc>
                  <a:txBody>
                    <a:bodyPr/>
                    <a:lstStyle/>
                    <a:p>
                      <a:r>
                        <a:rPr lang="en-US" sz="1400">
                          <a:solidFill>
                            <a:schemeClr val="tx2"/>
                          </a:solidFill>
                          <a:latin typeface="Arial" panose="020B0604020202020204" pitchFamily="34" charset="0"/>
                          <a:cs typeface="Arial" panose="020B0604020202020204" pitchFamily="34" charset="0"/>
                        </a:rPr>
                        <a:t>Stockers and Order Fillers</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30,160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$17.34</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29%</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43%</a:t>
                      </a:r>
                    </a:p>
                  </a:txBody>
                  <a:tcPr/>
                </a:tc>
                <a:extLst>
                  <a:ext uri="{0D108BD9-81ED-4DB2-BD59-A6C34878D82A}">
                    <a16:rowId xmlns:a16="http://schemas.microsoft.com/office/drawing/2014/main" val="1030877709"/>
                  </a:ext>
                </a:extLst>
              </a:tr>
              <a:tr h="370840">
                <a:tc>
                  <a:txBody>
                    <a:bodyPr/>
                    <a:lstStyle/>
                    <a:p>
                      <a:r>
                        <a:rPr lang="en-US" sz="1400">
                          <a:solidFill>
                            <a:schemeClr val="tx2"/>
                          </a:solidFill>
                          <a:latin typeface="Arial" panose="020B0604020202020204" pitchFamily="34" charset="0"/>
                          <a:cs typeface="Arial" panose="020B0604020202020204" pitchFamily="34" charset="0"/>
                        </a:rPr>
                        <a:t>Driver/Sales Workers and Truck Drivers</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29,060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$20.53</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543624464"/>
                  </a:ext>
                </a:extLst>
              </a:tr>
              <a:tr h="370840">
                <a:tc>
                  <a:txBody>
                    <a:bodyPr/>
                    <a:lstStyle/>
                    <a:p>
                      <a:r>
                        <a:rPr lang="en-US" sz="1400">
                          <a:solidFill>
                            <a:schemeClr val="tx2"/>
                          </a:solidFill>
                          <a:latin typeface="Arial" panose="020B0604020202020204" pitchFamily="34" charset="0"/>
                          <a:cs typeface="Arial" panose="020B0604020202020204" pitchFamily="34" charset="0"/>
                        </a:rPr>
                        <a:t>Secretaries and Administrative Assistants</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24,960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$22.73</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24%</a:t>
                      </a:r>
                    </a:p>
                  </a:txBody>
                  <a:tcPr/>
                </a:tc>
                <a:extLst>
                  <a:ext uri="{0D108BD9-81ED-4DB2-BD59-A6C34878D82A}">
                    <a16:rowId xmlns:a16="http://schemas.microsoft.com/office/drawing/2014/main" val="3965590463"/>
                  </a:ext>
                </a:extLst>
              </a:tr>
              <a:tr h="370839">
                <a:tc>
                  <a:txBody>
                    <a:bodyPr/>
                    <a:lstStyle/>
                    <a:p>
                      <a:pPr lvl="0">
                        <a:buNone/>
                      </a:pPr>
                      <a:r>
                        <a:rPr lang="en-US" sz="1400">
                          <a:solidFill>
                            <a:schemeClr val="tx2"/>
                          </a:solidFill>
                          <a:latin typeface="Arial" panose="020B0604020202020204" pitchFamily="34" charset="0"/>
                          <a:cs typeface="Arial" panose="020B0604020202020204" pitchFamily="34" charset="0"/>
                        </a:rPr>
                        <a:t>Cooks</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18,930</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$16.56</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11%</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46%</a:t>
                      </a:r>
                    </a:p>
                  </a:txBody>
                  <a:tcPr/>
                </a:tc>
                <a:extLst>
                  <a:ext uri="{0D108BD9-81ED-4DB2-BD59-A6C34878D82A}">
                    <a16:rowId xmlns:a16="http://schemas.microsoft.com/office/drawing/2014/main" val="3875255875"/>
                  </a:ext>
                </a:extLst>
              </a:tr>
              <a:tr h="370839">
                <a:tc>
                  <a:txBody>
                    <a:bodyPr/>
                    <a:lstStyle/>
                    <a:p>
                      <a:pPr lvl="0">
                        <a:buNone/>
                      </a:pPr>
                      <a:r>
                        <a:rPr lang="en-US" sz="1400">
                          <a:solidFill>
                            <a:schemeClr val="tx2"/>
                          </a:solidFill>
                          <a:latin typeface="Arial" panose="020B0604020202020204" pitchFamily="34" charset="0"/>
                          <a:cs typeface="Arial" panose="020B0604020202020204" pitchFamily="34" charset="0"/>
                        </a:rPr>
                        <a:t>Secondary School Teachers</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16,890</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$37.72</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-1%</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9%</a:t>
                      </a:r>
                    </a:p>
                  </a:txBody>
                  <a:tcPr/>
                </a:tc>
                <a:extLst>
                  <a:ext uri="{0D108BD9-81ED-4DB2-BD59-A6C34878D82A}">
                    <a16:rowId xmlns:a16="http://schemas.microsoft.com/office/drawing/2014/main" val="3003908057"/>
                  </a:ext>
                </a:extLst>
              </a:tr>
            </a:tbl>
          </a:graphicData>
        </a:graphic>
      </p:graphicFrame>
      <p:sp>
        <p:nvSpPr>
          <p:cNvPr id="6" name="TextBox 5">
            <a:extLst>
              <a:ext uri="{FF2B5EF4-FFF2-40B4-BE49-F238E27FC236}">
                <a16:creationId xmlns:a16="http://schemas.microsoft.com/office/drawing/2014/main" id="{FFF7CDD0-B26B-9977-771B-343A0EB1C834}"/>
              </a:ext>
            </a:extLst>
          </p:cNvPr>
          <p:cNvSpPr txBox="1"/>
          <p:nvPr/>
        </p:nvSpPr>
        <p:spPr>
          <a:xfrm>
            <a:off x="445347" y="238516"/>
            <a:ext cx="10385081" cy="48090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999"/>
              </a:lnSpc>
            </a:pPr>
            <a:r>
              <a:rPr lang="en-US" sz="2400" b="1">
                <a:solidFill>
                  <a:schemeClr val="tx2"/>
                </a:solidFill>
                <a:latin typeface="Arial" panose="020B0604020202020204" pitchFamily="34" charset="0"/>
                <a:ea typeface="Roboto"/>
                <a:cs typeface="Arial" panose="020B0604020202020204" pitchFamily="34" charset="0"/>
              </a:rPr>
              <a:t>8 of the 20 Most Common Occupations, Connecticut, 2021</a:t>
            </a:r>
          </a:p>
        </p:txBody>
      </p:sp>
      <p:sp>
        <p:nvSpPr>
          <p:cNvPr id="7" name="TextBox 6">
            <a:extLst>
              <a:ext uri="{FF2B5EF4-FFF2-40B4-BE49-F238E27FC236}">
                <a16:creationId xmlns:a16="http://schemas.microsoft.com/office/drawing/2014/main" id="{A7C28FCC-D627-C72A-A4A1-517C281DAF57}"/>
              </a:ext>
            </a:extLst>
          </p:cNvPr>
          <p:cNvSpPr txBox="1"/>
          <p:nvPr/>
        </p:nvSpPr>
        <p:spPr>
          <a:xfrm>
            <a:off x="445347" y="5686871"/>
            <a:ext cx="81703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2"/>
                </a:solidFill>
                <a:latin typeface="Arial" panose="020B0604020202020204" pitchFamily="34" charset="0"/>
                <a:ea typeface="Roboto"/>
                <a:cs typeface="Arial" panose="020B0604020202020204" pitchFamily="34" charset="0"/>
              </a:rPr>
              <a:t>Data for the 20 top occupations in Connecticut, 2021, are available in the 2023 ALICE Report.</a:t>
            </a:r>
          </a:p>
        </p:txBody>
      </p:sp>
      <p:sp>
        <p:nvSpPr>
          <p:cNvPr id="11" name="TextBox 10">
            <a:extLst>
              <a:ext uri="{FF2B5EF4-FFF2-40B4-BE49-F238E27FC236}">
                <a16:creationId xmlns:a16="http://schemas.microsoft.com/office/drawing/2014/main" id="{3A9AB76E-0E08-0754-C9EA-CB1E3C1F8779}"/>
              </a:ext>
            </a:extLst>
          </p:cNvPr>
          <p:cNvSpPr txBox="1"/>
          <p:nvPr/>
        </p:nvSpPr>
        <p:spPr>
          <a:xfrm>
            <a:off x="451556" y="6293555"/>
            <a:ext cx="82691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2">
                    <a:lumMod val="50000"/>
                  </a:schemeClr>
                </a:solidFill>
                <a:latin typeface="Arial" panose="020B0604020202020204" pitchFamily="34" charset="0"/>
                <a:ea typeface="Roboto"/>
                <a:cs typeface="Arial" panose="020B0604020202020204" pitchFamily="34" charset="0"/>
              </a:rPr>
              <a:t>BLS = US Bureau of Labor Statistics; ACS = American Census Survey Public, PUMS = Public Use Microdata Sample, US Census Bureau</a:t>
            </a:r>
          </a:p>
        </p:txBody>
      </p:sp>
    </p:spTree>
    <p:extLst>
      <p:ext uri="{BB962C8B-B14F-4D97-AF65-F5344CB8AC3E}">
        <p14:creationId xmlns:p14="http://schemas.microsoft.com/office/powerpoint/2010/main" val="142055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a bus&#10;&#10;Description automatically generated">
            <a:extLst>
              <a:ext uri="{FF2B5EF4-FFF2-40B4-BE49-F238E27FC236}">
                <a16:creationId xmlns:a16="http://schemas.microsoft.com/office/drawing/2014/main" id="{B957C104-E4C0-DD09-53F2-0E52AEFAB77E}"/>
              </a:ext>
            </a:extLst>
          </p:cNvPr>
          <p:cNvPicPr>
            <a:picLocks noChangeAspect="1"/>
          </p:cNvPicPr>
          <p:nvPr/>
        </p:nvPicPr>
        <p:blipFill>
          <a:blip r:embed="rId3"/>
          <a:stretch>
            <a:fillRect/>
          </a:stretch>
        </p:blipFill>
        <p:spPr>
          <a:xfrm>
            <a:off x="-4192" y="0"/>
            <a:ext cx="2087555" cy="6063342"/>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160" y="0"/>
            <a:ext cx="2159934"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1486FAA-C92D-31E2-223D-BCC9830B28E2}"/>
              </a:ext>
            </a:extLst>
          </p:cNvPr>
          <p:cNvSpPr/>
          <p:nvPr/>
        </p:nvSpPr>
        <p:spPr>
          <a:xfrm>
            <a:off x="3490452" y="1337187"/>
            <a:ext cx="7157883" cy="369692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14C6E9F-FA25-61D3-B2FD-8C0F3FE7BA4A}"/>
              </a:ext>
            </a:extLst>
          </p:cNvPr>
          <p:cNvSpPr/>
          <p:nvPr/>
        </p:nvSpPr>
        <p:spPr>
          <a:xfrm>
            <a:off x="2487561" y="1646705"/>
            <a:ext cx="3460955" cy="1091381"/>
          </a:xfrm>
          <a:prstGeom prst="round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999"/>
              </a:lnSpc>
            </a:pPr>
            <a:r>
              <a:rPr lang="en-US" sz="3600" b="1">
                <a:solidFill>
                  <a:schemeClr val="tx2"/>
                </a:solidFill>
                <a:latin typeface="Arial" panose="020B0604020202020204" pitchFamily="34" charset="0"/>
                <a:ea typeface="Roboto"/>
                <a:cs typeface="Arial" panose="020B0604020202020204" pitchFamily="34" charset="0"/>
              </a:rPr>
              <a:t>KEY FINDING</a:t>
            </a:r>
            <a:endParaRPr lang="en-US" sz="3600">
              <a:solidFill>
                <a:schemeClr val="tx2"/>
              </a:solidFill>
              <a:latin typeface="Arial" panose="020B0604020202020204" pitchFamily="34" charset="0"/>
              <a:ea typeface="Roboto"/>
              <a:cs typeface="Arial" panose="020B0604020202020204" pitchFamily="34" charset="0"/>
            </a:endParaRPr>
          </a:p>
        </p:txBody>
      </p:sp>
      <p:sp>
        <p:nvSpPr>
          <p:cNvPr id="6" name="Oval 5">
            <a:extLst>
              <a:ext uri="{FF2B5EF4-FFF2-40B4-BE49-F238E27FC236}">
                <a16:creationId xmlns:a16="http://schemas.microsoft.com/office/drawing/2014/main" id="{05EF7786-6FFC-DAA6-E695-D25D7E92DA1C}"/>
              </a:ext>
            </a:extLst>
          </p:cNvPr>
          <p:cNvSpPr/>
          <p:nvPr/>
        </p:nvSpPr>
        <p:spPr>
          <a:xfrm>
            <a:off x="6096000" y="1646705"/>
            <a:ext cx="1229032" cy="10913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F87"/>
                </a:solidFill>
                <a:latin typeface="Arial" panose="020B0604020202020204" pitchFamily="34" charset="0"/>
                <a:cs typeface="Arial" panose="020B0604020202020204" pitchFamily="34" charset="0"/>
              </a:rPr>
              <a:t>3</a:t>
            </a:r>
          </a:p>
        </p:txBody>
      </p:sp>
      <p:sp>
        <p:nvSpPr>
          <p:cNvPr id="5" name="TextBox 1">
            <a:extLst>
              <a:ext uri="{FF2B5EF4-FFF2-40B4-BE49-F238E27FC236}">
                <a16:creationId xmlns:a16="http://schemas.microsoft.com/office/drawing/2014/main" id="{E09C183C-A798-7F55-B83F-594102EF90F1}"/>
              </a:ext>
            </a:extLst>
          </p:cNvPr>
          <p:cNvSpPr txBox="1"/>
          <p:nvPr/>
        </p:nvSpPr>
        <p:spPr>
          <a:xfrm>
            <a:off x="3844416" y="2865906"/>
            <a:ext cx="6705597" cy="1846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pPr>
            <a:r>
              <a:rPr lang="en-US" sz="3400">
                <a:solidFill>
                  <a:schemeClr val="tx2"/>
                </a:solidFill>
                <a:latin typeface="Arial" panose="020B0604020202020204" pitchFamily="34" charset="0"/>
                <a:ea typeface="Roboto"/>
                <a:cs typeface="Arial" panose="020B0604020202020204" pitchFamily="34" charset="0"/>
              </a:rPr>
              <a:t>Rates of financial hardship in Connecticut differed substantially by race and gender.</a:t>
            </a:r>
            <a:endParaRPr lang="en-US" sz="2000">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412821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enager with grandmother">
            <a:extLst>
              <a:ext uri="{FF2B5EF4-FFF2-40B4-BE49-F238E27FC236}">
                <a16:creationId xmlns:a16="http://schemas.microsoft.com/office/drawing/2014/main" id="{F75BBD9B-7263-B116-0E62-FD977BBCAE28}"/>
              </a:ext>
            </a:extLst>
          </p:cNvPr>
          <p:cNvPicPr>
            <a:picLocks noChangeAspect="1"/>
          </p:cNvPicPr>
          <p:nvPr/>
        </p:nvPicPr>
        <p:blipFill rotWithShape="1">
          <a:blip r:embed="rId3"/>
          <a:srcRect l="-53" t="81" r="23067"/>
          <a:stretch/>
        </p:blipFill>
        <p:spPr>
          <a:xfrm>
            <a:off x="0" y="0"/>
            <a:ext cx="7098336" cy="6088618"/>
          </a:xfrm>
          <a:prstGeom prst="rect">
            <a:avLst/>
          </a:prstGeom>
        </p:spPr>
      </p:pic>
      <p:sp>
        <p:nvSpPr>
          <p:cNvPr id="15" name="Rectangle 14">
            <a:extLst>
              <a:ext uri="{FF2B5EF4-FFF2-40B4-BE49-F238E27FC236}">
                <a16:creationId xmlns:a16="http://schemas.microsoft.com/office/drawing/2014/main" id="{BF39B6C1-087E-64DA-2A2C-99655A3404F5}"/>
              </a:ext>
            </a:extLst>
          </p:cNvPr>
          <p:cNvSpPr/>
          <p:nvPr/>
        </p:nvSpPr>
        <p:spPr>
          <a:xfrm>
            <a:off x="-991" y="5430"/>
            <a:ext cx="7110701" cy="6107896"/>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EDF8C0-5F30-1973-F20A-B9FEBECE7DD0}"/>
              </a:ext>
            </a:extLst>
          </p:cNvPr>
          <p:cNvSpPr txBox="1"/>
          <p:nvPr/>
        </p:nvSpPr>
        <p:spPr>
          <a:xfrm>
            <a:off x="7351139" y="343887"/>
            <a:ext cx="4834834" cy="5866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2400">
                <a:solidFill>
                  <a:schemeClr val="tx2"/>
                </a:solidFill>
                <a:latin typeface="Arial" panose="020B0604020202020204" pitchFamily="34" charset="0"/>
                <a:ea typeface="Roboto"/>
                <a:cs typeface="Arial" panose="020B0604020202020204" pitchFamily="34" charset="0"/>
              </a:rPr>
              <a:t>Disparities are a result of multiple factors including </a:t>
            </a:r>
            <a:r>
              <a:rPr lang="en-US" sz="2400" b="1">
                <a:solidFill>
                  <a:schemeClr val="tx2"/>
                </a:solidFill>
                <a:latin typeface="Arial" panose="020B0604020202020204" pitchFamily="34" charset="0"/>
                <a:ea typeface="Roboto"/>
                <a:cs typeface="Arial" panose="020B0604020202020204" pitchFamily="34" charset="0"/>
              </a:rPr>
              <a:t>persistent racism, gender discrimination and geographic barriers.</a:t>
            </a:r>
            <a:r>
              <a:rPr lang="en-US" sz="2400">
                <a:solidFill>
                  <a:schemeClr val="tx2"/>
                </a:solidFill>
                <a:latin typeface="Arial" panose="020B0604020202020204" pitchFamily="34" charset="0"/>
                <a:ea typeface="Roboto"/>
                <a:cs typeface="Arial" panose="020B0604020202020204" pitchFamily="34" charset="0"/>
              </a:rPr>
              <a:t> </a:t>
            </a:r>
            <a:endParaRPr lang="en-US">
              <a:solidFill>
                <a:schemeClr val="tx2"/>
              </a:solidFill>
              <a:latin typeface="Arial" panose="020B0604020202020204" pitchFamily="34" charset="0"/>
              <a:ea typeface="Roboto"/>
              <a:cs typeface="Arial" panose="020B0604020202020204" pitchFamily="34" charset="0"/>
            </a:endParaRPr>
          </a:p>
          <a:p>
            <a:pPr>
              <a:lnSpc>
                <a:spcPct val="114999"/>
              </a:lnSpc>
            </a:pPr>
            <a:endParaRPr lang="en-US" sz="2400">
              <a:solidFill>
                <a:schemeClr val="tx2"/>
              </a:solidFill>
              <a:latin typeface="Arial" panose="020B0604020202020204" pitchFamily="34" charset="0"/>
              <a:ea typeface="Roboto"/>
              <a:cs typeface="Arial" panose="020B0604020202020204" pitchFamily="34" charset="0"/>
            </a:endParaRPr>
          </a:p>
          <a:p>
            <a:pPr>
              <a:lnSpc>
                <a:spcPct val="114999"/>
              </a:lnSpc>
            </a:pPr>
            <a:r>
              <a:rPr lang="en-US" sz="2400">
                <a:solidFill>
                  <a:schemeClr val="tx2"/>
                </a:solidFill>
                <a:latin typeface="Arial" panose="020B0604020202020204" pitchFamily="34" charset="0"/>
                <a:ea typeface="Roboto"/>
                <a:cs typeface="Arial" panose="020B0604020202020204" pitchFamily="34" charset="0"/>
              </a:rPr>
              <a:t>In Connecticut:</a:t>
            </a:r>
            <a:endParaRPr lang="en-US">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1000"/>
              </a:spcBef>
              <a:buFont typeface="Courier New"/>
              <a:buChar char="o"/>
            </a:pPr>
            <a:r>
              <a:rPr lang="en-US" sz="2400">
                <a:solidFill>
                  <a:schemeClr val="tx2"/>
                </a:solidFill>
                <a:latin typeface="Arial" panose="020B0604020202020204" pitchFamily="34" charset="0"/>
                <a:ea typeface="Roboto"/>
                <a:cs typeface="Arial" panose="020B0604020202020204" pitchFamily="34" charset="0"/>
              </a:rPr>
              <a:t>54% of Black households</a:t>
            </a:r>
            <a:endParaRPr lang="en-US">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1000"/>
              </a:spcBef>
              <a:buFont typeface="Courier New"/>
              <a:buChar char="o"/>
            </a:pPr>
            <a:r>
              <a:rPr lang="en-US" sz="2400">
                <a:solidFill>
                  <a:schemeClr val="tx2"/>
                </a:solidFill>
                <a:latin typeface="Arial" panose="020B0604020202020204" pitchFamily="34" charset="0"/>
                <a:ea typeface="Roboto"/>
                <a:cs typeface="Arial" panose="020B0604020202020204" pitchFamily="34" charset="0"/>
              </a:rPr>
              <a:t>57% of Hispanic households</a:t>
            </a:r>
            <a:endParaRPr lang="en-US">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1000"/>
              </a:spcBef>
              <a:buFont typeface="Courier New"/>
              <a:buChar char="o"/>
            </a:pPr>
            <a:r>
              <a:rPr lang="en-US" sz="2400">
                <a:solidFill>
                  <a:schemeClr val="tx2"/>
                </a:solidFill>
                <a:latin typeface="Arial" panose="020B0604020202020204" pitchFamily="34" charset="0"/>
                <a:ea typeface="Roboto"/>
                <a:cs typeface="Arial" panose="020B0604020202020204" pitchFamily="34" charset="0"/>
              </a:rPr>
              <a:t>68% of female-headed households with children</a:t>
            </a:r>
            <a:endParaRPr lang="en-US">
              <a:solidFill>
                <a:schemeClr val="tx2"/>
              </a:solidFill>
              <a:latin typeface="Arial" panose="020B0604020202020204" pitchFamily="34" charset="0"/>
              <a:ea typeface="Roboto"/>
              <a:cs typeface="Arial" panose="020B0604020202020204" pitchFamily="34" charset="0"/>
            </a:endParaRPr>
          </a:p>
          <a:p>
            <a:pPr>
              <a:lnSpc>
                <a:spcPct val="114999"/>
              </a:lnSpc>
              <a:spcBef>
                <a:spcPts val="800"/>
              </a:spcBef>
            </a:pPr>
            <a:r>
              <a:rPr lang="en-US" sz="2400">
                <a:solidFill>
                  <a:schemeClr val="tx2"/>
                </a:solidFill>
                <a:latin typeface="Arial" panose="020B0604020202020204" pitchFamily="34" charset="0"/>
                <a:ea typeface="Roboto"/>
                <a:cs typeface="Arial" panose="020B0604020202020204" pitchFamily="34" charset="0"/>
              </a:rPr>
              <a:t>lived below the ALICE Threshold.</a:t>
            </a:r>
          </a:p>
          <a:p>
            <a:pPr>
              <a:lnSpc>
                <a:spcPct val="114999"/>
              </a:lnSpc>
            </a:pPr>
            <a:endParaRPr lang="en-US">
              <a:solidFill>
                <a:schemeClr val="tx2"/>
              </a:solidFill>
              <a:latin typeface="Arial" panose="020B0604020202020204" pitchFamily="34" charset="0"/>
              <a:ea typeface="Roboto"/>
              <a:cs typeface="Arial" panose="020B0604020202020204" pitchFamily="34" charset="0"/>
            </a:endParaRPr>
          </a:p>
          <a:p>
            <a:pPr>
              <a:lnSpc>
                <a:spcPct val="114999"/>
              </a:lnSpc>
            </a:pPr>
            <a:endParaRPr lang="en-US">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1845518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and orange circle with white text&#10;&#10;Description automatically generated">
            <a:extLst>
              <a:ext uri="{FF2B5EF4-FFF2-40B4-BE49-F238E27FC236}">
                <a16:creationId xmlns:a16="http://schemas.microsoft.com/office/drawing/2014/main" id="{9B362072-26FA-2B80-69A4-838BF5D658B5}"/>
              </a:ext>
            </a:extLst>
          </p:cNvPr>
          <p:cNvPicPr>
            <a:picLocks noChangeAspect="1"/>
          </p:cNvPicPr>
          <p:nvPr/>
        </p:nvPicPr>
        <p:blipFill rotWithShape="1">
          <a:blip r:embed="rId3"/>
          <a:srcRect l="6019" t="91156" r="4660" b="177"/>
          <a:stretch/>
        </p:blipFill>
        <p:spPr>
          <a:xfrm>
            <a:off x="3374573" y="2164598"/>
            <a:ext cx="5004828" cy="417284"/>
          </a:xfrm>
          <a:prstGeom prst="rect">
            <a:avLst/>
          </a:prstGeom>
        </p:spPr>
      </p:pic>
      <p:sp>
        <p:nvSpPr>
          <p:cNvPr id="17" name="Rectangle 16">
            <a:extLst>
              <a:ext uri="{FF2B5EF4-FFF2-40B4-BE49-F238E27FC236}">
                <a16:creationId xmlns:a16="http://schemas.microsoft.com/office/drawing/2014/main" id="{A9C6CC92-4F96-C80C-8418-49161B9D3666}"/>
              </a:ext>
            </a:extLst>
          </p:cNvPr>
          <p:cNvSpPr/>
          <p:nvPr/>
        </p:nvSpPr>
        <p:spPr>
          <a:xfrm>
            <a:off x="3161" y="249733"/>
            <a:ext cx="12186123" cy="1817778"/>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EDF8C0-5F30-1973-F20A-B9FEBECE7DD0}"/>
              </a:ext>
            </a:extLst>
          </p:cNvPr>
          <p:cNvSpPr txBox="1"/>
          <p:nvPr/>
        </p:nvSpPr>
        <p:spPr>
          <a:xfrm>
            <a:off x="705907" y="520007"/>
            <a:ext cx="10782432" cy="1556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2200">
                <a:solidFill>
                  <a:schemeClr val="tx2"/>
                </a:solidFill>
                <a:latin typeface="Arial" panose="020B0604020202020204" pitchFamily="34" charset="0"/>
                <a:ea typeface="+mn-lt"/>
                <a:cs typeface="Arial" panose="020B0604020202020204" pitchFamily="34" charset="0"/>
              </a:rPr>
              <a:t>In many cases, the </a:t>
            </a:r>
            <a:r>
              <a:rPr lang="en-US" sz="2200" b="1">
                <a:solidFill>
                  <a:schemeClr val="tx2"/>
                </a:solidFill>
                <a:latin typeface="Arial" panose="020B0604020202020204" pitchFamily="34" charset="0"/>
                <a:ea typeface="+mn-lt"/>
                <a:cs typeface="Arial" panose="020B0604020202020204" pitchFamily="34" charset="0"/>
              </a:rPr>
              <a:t>pandemic exposed and exacerbated disparities</a:t>
            </a:r>
            <a:r>
              <a:rPr lang="en-US" sz="2200">
                <a:solidFill>
                  <a:schemeClr val="tx2"/>
                </a:solidFill>
                <a:latin typeface="Arial" panose="020B0604020202020204" pitchFamily="34" charset="0"/>
                <a:ea typeface="+mn-lt"/>
                <a:cs typeface="Arial" panose="020B0604020202020204" pitchFamily="34" charset="0"/>
              </a:rPr>
              <a:t> and vulnerabilities that have long existed in our society, with substantial differences in rates of hardship by race/ ethnicity, age, and household composition. </a:t>
            </a:r>
            <a:endParaRPr lang="en-US" sz="2200">
              <a:solidFill>
                <a:schemeClr val="tx2"/>
              </a:solidFill>
              <a:latin typeface="Arial" panose="020B0604020202020204" pitchFamily="34" charset="0"/>
              <a:ea typeface="Roboto"/>
              <a:cs typeface="Arial" panose="020B0604020202020204" pitchFamily="34" charset="0"/>
            </a:endParaRPr>
          </a:p>
          <a:p>
            <a:pPr>
              <a:lnSpc>
                <a:spcPct val="114999"/>
              </a:lnSpc>
            </a:pPr>
            <a:endParaRPr lang="en-US">
              <a:solidFill>
                <a:schemeClr val="tx2"/>
              </a:solidFill>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2B3EC373-0B0D-BB14-9344-DC0C1A50CACA}"/>
              </a:ext>
            </a:extLst>
          </p:cNvPr>
          <p:cNvSpPr txBox="1"/>
          <p:nvPr/>
        </p:nvSpPr>
        <p:spPr>
          <a:xfrm>
            <a:off x="541230" y="4974770"/>
            <a:ext cx="113112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latin typeface="Arial" panose="020B0604020202020204" pitchFamily="34" charset="0"/>
                <a:ea typeface="+mn-lt"/>
                <a:cs typeface="Arial" panose="020B0604020202020204" pitchFamily="34" charset="0"/>
              </a:rPr>
              <a:t>In Connecticut in 2021, </a:t>
            </a:r>
            <a:r>
              <a:rPr lang="en-US" b="1">
                <a:solidFill>
                  <a:schemeClr val="tx2"/>
                </a:solidFill>
                <a:latin typeface="Arial" panose="020B0604020202020204" pitchFamily="34" charset="0"/>
                <a:ea typeface="+mn-lt"/>
                <a:cs typeface="Arial" panose="020B0604020202020204" pitchFamily="34" charset="0"/>
              </a:rPr>
              <a:t>Black and Hispanic households, young households, and single-parent households had the highest rates below the ALICE Threshold</a:t>
            </a:r>
            <a:r>
              <a:rPr lang="en-US">
                <a:solidFill>
                  <a:schemeClr val="tx2"/>
                </a:solidFill>
                <a:latin typeface="Arial" panose="020B0604020202020204" pitchFamily="34" charset="0"/>
                <a:ea typeface="+mn-lt"/>
                <a:cs typeface="Arial" panose="020B0604020202020204" pitchFamily="34" charset="0"/>
              </a:rPr>
              <a:t>. White and Asian households, working-age households, and married-parent households had the lowest rates below the Threshold. </a:t>
            </a:r>
            <a:endParaRPr lang="en-US">
              <a:solidFill>
                <a:schemeClr val="tx2"/>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1762D59E-BCD7-02E4-803F-10E4D206E40F}"/>
              </a:ext>
            </a:extLst>
          </p:cNvPr>
          <p:cNvGrpSpPr/>
          <p:nvPr/>
        </p:nvGrpSpPr>
        <p:grpSpPr>
          <a:xfrm>
            <a:off x="740228" y="2704155"/>
            <a:ext cx="10286999" cy="2394546"/>
            <a:chOff x="32657" y="3030726"/>
            <a:chExt cx="8599714" cy="2002661"/>
          </a:xfrm>
        </p:grpSpPr>
        <p:pic>
          <p:nvPicPr>
            <p:cNvPr id="28" name="Picture 27" descr="A pie chart with numbers and a black background&#10;&#10;Description automatically generated">
              <a:extLst>
                <a:ext uri="{FF2B5EF4-FFF2-40B4-BE49-F238E27FC236}">
                  <a16:creationId xmlns:a16="http://schemas.microsoft.com/office/drawing/2014/main" id="{5452ADF5-B6FE-8140-A0C9-922F9311849C}"/>
                </a:ext>
              </a:extLst>
            </p:cNvPr>
            <p:cNvPicPr>
              <a:picLocks noChangeAspect="1"/>
            </p:cNvPicPr>
            <p:nvPr/>
          </p:nvPicPr>
          <p:blipFill>
            <a:blip r:embed="rId4"/>
            <a:stretch>
              <a:fillRect/>
            </a:stretch>
          </p:blipFill>
          <p:spPr>
            <a:xfrm>
              <a:off x="32657" y="3030726"/>
              <a:ext cx="3396342" cy="1983089"/>
            </a:xfrm>
            <a:prstGeom prst="rect">
              <a:avLst/>
            </a:prstGeom>
            <a:ln>
              <a:noFill/>
            </a:ln>
          </p:spPr>
        </p:pic>
        <p:pic>
          <p:nvPicPr>
            <p:cNvPr id="29" name="Picture 28" descr="A pie chart with numbers and text&#10;&#10;Description automatically generated">
              <a:extLst>
                <a:ext uri="{FF2B5EF4-FFF2-40B4-BE49-F238E27FC236}">
                  <a16:creationId xmlns:a16="http://schemas.microsoft.com/office/drawing/2014/main" id="{9F07D56E-9BA3-583E-6526-17790882C62B}"/>
                </a:ext>
              </a:extLst>
            </p:cNvPr>
            <p:cNvPicPr>
              <a:picLocks noChangeAspect="1"/>
            </p:cNvPicPr>
            <p:nvPr/>
          </p:nvPicPr>
          <p:blipFill>
            <a:blip r:embed="rId5"/>
            <a:stretch>
              <a:fillRect/>
            </a:stretch>
          </p:blipFill>
          <p:spPr>
            <a:xfrm>
              <a:off x="1643743" y="3032928"/>
              <a:ext cx="3461656" cy="2000459"/>
            </a:xfrm>
            <a:prstGeom prst="rect">
              <a:avLst/>
            </a:prstGeom>
            <a:ln>
              <a:noFill/>
            </a:ln>
          </p:spPr>
        </p:pic>
        <p:pic>
          <p:nvPicPr>
            <p:cNvPr id="30" name="Picture 29" descr="A pie chart with numbers and a black background&#10;&#10;Description automatically generated">
              <a:extLst>
                <a:ext uri="{FF2B5EF4-FFF2-40B4-BE49-F238E27FC236}">
                  <a16:creationId xmlns:a16="http://schemas.microsoft.com/office/drawing/2014/main" id="{D63D424D-AC45-76CD-2222-5673ADFFE03F}"/>
                </a:ext>
              </a:extLst>
            </p:cNvPr>
            <p:cNvPicPr>
              <a:picLocks noChangeAspect="1"/>
            </p:cNvPicPr>
            <p:nvPr/>
          </p:nvPicPr>
          <p:blipFill>
            <a:blip r:embed="rId6"/>
            <a:stretch>
              <a:fillRect/>
            </a:stretch>
          </p:blipFill>
          <p:spPr>
            <a:xfrm>
              <a:off x="3450771" y="3037834"/>
              <a:ext cx="3396342" cy="1990646"/>
            </a:xfrm>
            <a:prstGeom prst="rect">
              <a:avLst/>
            </a:prstGeom>
            <a:ln>
              <a:noFill/>
            </a:ln>
          </p:spPr>
        </p:pic>
        <p:pic>
          <p:nvPicPr>
            <p:cNvPr id="31" name="Picture 30" descr="A pie chart with numbers and symbols&#10;&#10;Description automatically generated">
              <a:extLst>
                <a:ext uri="{FF2B5EF4-FFF2-40B4-BE49-F238E27FC236}">
                  <a16:creationId xmlns:a16="http://schemas.microsoft.com/office/drawing/2014/main" id="{46F06216-8E8D-F2E6-DB7C-02475DA9BF28}"/>
                </a:ext>
              </a:extLst>
            </p:cNvPr>
            <p:cNvPicPr>
              <a:picLocks noChangeAspect="1"/>
            </p:cNvPicPr>
            <p:nvPr/>
          </p:nvPicPr>
          <p:blipFill>
            <a:blip r:embed="rId7"/>
            <a:stretch>
              <a:fillRect/>
            </a:stretch>
          </p:blipFill>
          <p:spPr>
            <a:xfrm>
              <a:off x="5236029" y="3039400"/>
              <a:ext cx="3396342" cy="1987515"/>
            </a:xfrm>
            <a:prstGeom prst="rect">
              <a:avLst/>
            </a:prstGeom>
            <a:ln>
              <a:noFill/>
            </a:ln>
          </p:spPr>
        </p:pic>
      </p:grpSp>
      <p:sp>
        <p:nvSpPr>
          <p:cNvPr id="39" name="TextBox 38">
            <a:extLst>
              <a:ext uri="{FF2B5EF4-FFF2-40B4-BE49-F238E27FC236}">
                <a16:creationId xmlns:a16="http://schemas.microsoft.com/office/drawing/2014/main" id="{595F554A-FACE-6F7C-CB9C-D6C622E276C5}"/>
              </a:ext>
            </a:extLst>
          </p:cNvPr>
          <p:cNvSpPr txBox="1"/>
          <p:nvPr/>
        </p:nvSpPr>
        <p:spPr>
          <a:xfrm>
            <a:off x="1926771" y="4855028"/>
            <a:ext cx="1513114" cy="239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37971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a bus&#10;&#10;Description automatically generated">
            <a:extLst>
              <a:ext uri="{FF2B5EF4-FFF2-40B4-BE49-F238E27FC236}">
                <a16:creationId xmlns:a16="http://schemas.microsoft.com/office/drawing/2014/main" id="{B957C104-E4C0-DD09-53F2-0E52AEFAB77E}"/>
              </a:ext>
            </a:extLst>
          </p:cNvPr>
          <p:cNvPicPr>
            <a:picLocks noChangeAspect="1"/>
          </p:cNvPicPr>
          <p:nvPr/>
        </p:nvPicPr>
        <p:blipFill>
          <a:blip r:embed="rId3"/>
          <a:stretch>
            <a:fillRect/>
          </a:stretch>
        </p:blipFill>
        <p:spPr>
          <a:xfrm>
            <a:off x="-4192" y="0"/>
            <a:ext cx="2087555" cy="6063342"/>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160" y="0"/>
            <a:ext cx="2159934"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1B50C00B-352B-D049-2BF4-3F81743077B9}"/>
              </a:ext>
            </a:extLst>
          </p:cNvPr>
          <p:cNvSpPr/>
          <p:nvPr/>
        </p:nvSpPr>
        <p:spPr>
          <a:xfrm>
            <a:off x="3490452" y="1337187"/>
            <a:ext cx="7157883" cy="352978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37318D6-0DBA-534E-3D02-BD608CDCD386}"/>
              </a:ext>
            </a:extLst>
          </p:cNvPr>
          <p:cNvSpPr/>
          <p:nvPr/>
        </p:nvSpPr>
        <p:spPr>
          <a:xfrm>
            <a:off x="2487561" y="1646705"/>
            <a:ext cx="3460955" cy="1091381"/>
          </a:xfrm>
          <a:prstGeom prst="round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999"/>
              </a:lnSpc>
            </a:pPr>
            <a:r>
              <a:rPr lang="en-US" sz="3600" b="1">
                <a:solidFill>
                  <a:schemeClr val="tx2"/>
                </a:solidFill>
                <a:latin typeface="Arial" panose="020B0604020202020204" pitchFamily="34" charset="0"/>
                <a:ea typeface="Roboto"/>
                <a:cs typeface="Arial" panose="020B0604020202020204" pitchFamily="34" charset="0"/>
              </a:rPr>
              <a:t>KEY FINDING</a:t>
            </a:r>
            <a:endParaRPr lang="en-US" sz="3600">
              <a:solidFill>
                <a:schemeClr val="tx2"/>
              </a:solidFill>
              <a:latin typeface="Arial" panose="020B0604020202020204" pitchFamily="34" charset="0"/>
              <a:ea typeface="Roboto"/>
              <a:cs typeface="Arial" panose="020B0604020202020204" pitchFamily="34" charset="0"/>
            </a:endParaRPr>
          </a:p>
        </p:txBody>
      </p:sp>
      <p:sp>
        <p:nvSpPr>
          <p:cNvPr id="6" name="Oval 5">
            <a:extLst>
              <a:ext uri="{FF2B5EF4-FFF2-40B4-BE49-F238E27FC236}">
                <a16:creationId xmlns:a16="http://schemas.microsoft.com/office/drawing/2014/main" id="{A5C1B544-2413-9B83-3CC3-C7A3485C417C}"/>
              </a:ext>
            </a:extLst>
          </p:cNvPr>
          <p:cNvSpPr/>
          <p:nvPr/>
        </p:nvSpPr>
        <p:spPr>
          <a:xfrm>
            <a:off x="6096000" y="1646705"/>
            <a:ext cx="1229032" cy="10913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F87"/>
                </a:solidFill>
                <a:latin typeface="Arial" panose="020B0604020202020204" pitchFamily="34" charset="0"/>
                <a:cs typeface="Arial" panose="020B0604020202020204" pitchFamily="34" charset="0"/>
              </a:rPr>
              <a:t>4</a:t>
            </a:r>
          </a:p>
        </p:txBody>
      </p:sp>
      <p:sp>
        <p:nvSpPr>
          <p:cNvPr id="5" name="TextBox 1">
            <a:extLst>
              <a:ext uri="{FF2B5EF4-FFF2-40B4-BE49-F238E27FC236}">
                <a16:creationId xmlns:a16="http://schemas.microsoft.com/office/drawing/2014/main" id="{E09C183C-A798-7F55-B83F-594102EF90F1}"/>
              </a:ext>
            </a:extLst>
          </p:cNvPr>
          <p:cNvSpPr txBox="1"/>
          <p:nvPr/>
        </p:nvSpPr>
        <p:spPr>
          <a:xfrm>
            <a:off x="3887426" y="2852316"/>
            <a:ext cx="6678565" cy="17431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spcBef>
                <a:spcPts val="1000"/>
              </a:spcBef>
            </a:pPr>
            <a:r>
              <a:rPr lang="en-US" sz="3200">
                <a:solidFill>
                  <a:schemeClr val="tx2"/>
                </a:solidFill>
                <a:latin typeface="Arial" panose="020B0604020202020204" pitchFamily="34" charset="0"/>
                <a:ea typeface="Roboto"/>
                <a:cs typeface="Arial" panose="020B0604020202020204" pitchFamily="34" charset="0"/>
              </a:rPr>
              <a:t>Pandemic-related enhancements </a:t>
            </a:r>
            <a:br>
              <a:rPr lang="en-US" sz="3200">
                <a:solidFill>
                  <a:schemeClr val="tx2"/>
                </a:solidFill>
                <a:latin typeface="Arial" panose="020B0604020202020204" pitchFamily="34" charset="0"/>
                <a:ea typeface="Roboto"/>
                <a:cs typeface="Arial" panose="020B0604020202020204" pitchFamily="34" charset="0"/>
              </a:rPr>
            </a:br>
            <a:r>
              <a:rPr lang="en-US" sz="3200">
                <a:solidFill>
                  <a:schemeClr val="tx2"/>
                </a:solidFill>
                <a:latin typeface="Arial" panose="020B0604020202020204" pitchFamily="34" charset="0"/>
                <a:ea typeface="Roboto"/>
                <a:cs typeface="Arial" panose="020B0604020202020204" pitchFamily="34" charset="0"/>
              </a:rPr>
              <a:t>to federal benefits have </a:t>
            </a:r>
            <a:br>
              <a:rPr lang="en-US" sz="3200">
                <a:solidFill>
                  <a:schemeClr val="tx2"/>
                </a:solidFill>
                <a:latin typeface="Arial" panose="020B0604020202020204" pitchFamily="34" charset="0"/>
                <a:ea typeface="Roboto"/>
                <a:cs typeface="Arial" panose="020B0604020202020204" pitchFamily="34" charset="0"/>
              </a:rPr>
            </a:br>
            <a:r>
              <a:rPr lang="en-US" sz="3200">
                <a:solidFill>
                  <a:schemeClr val="tx2"/>
                </a:solidFill>
                <a:latin typeface="Arial" panose="020B0604020202020204" pitchFamily="34" charset="0"/>
                <a:ea typeface="Roboto"/>
                <a:cs typeface="Arial" panose="020B0604020202020204" pitchFamily="34" charset="0"/>
              </a:rPr>
              <a:t>expired – increasing the strain.</a:t>
            </a:r>
            <a:endParaRPr lang="en-US" sz="2000">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65687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A01666-EBDE-2788-549F-896AFFB6CF3B}"/>
              </a:ext>
            </a:extLst>
          </p:cNvPr>
          <p:cNvSpPr txBox="1"/>
          <p:nvPr/>
        </p:nvSpPr>
        <p:spPr>
          <a:xfrm>
            <a:off x="454625" y="537543"/>
            <a:ext cx="3704198" cy="158054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600" b="1">
                <a:solidFill>
                  <a:srgbClr val="FADCA5"/>
                </a:solidFill>
                <a:latin typeface="Arial Narrow"/>
              </a:rPr>
              <a:t>ALICE</a:t>
            </a:r>
          </a:p>
        </p:txBody>
      </p:sp>
      <p:pic>
        <p:nvPicPr>
          <p:cNvPr id="5" name="Picture 4">
            <a:extLst>
              <a:ext uri="{FF2B5EF4-FFF2-40B4-BE49-F238E27FC236}">
                <a16:creationId xmlns:a16="http://schemas.microsoft.com/office/drawing/2014/main" id="{2E54277E-066D-B5E9-4B55-A68F432A28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428" y="-68322"/>
            <a:ext cx="12242934" cy="34962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B1A3C7F7-7E46-8450-4477-4863266E1521}"/>
              </a:ext>
            </a:extLst>
          </p:cNvPr>
          <p:cNvSpPr txBox="1"/>
          <p:nvPr/>
        </p:nvSpPr>
        <p:spPr>
          <a:xfrm>
            <a:off x="411082" y="537543"/>
            <a:ext cx="11628998" cy="206210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b="1">
                <a:solidFill>
                  <a:srgbClr val="F8B332"/>
                </a:solidFill>
                <a:latin typeface="Arial" panose="020B0604020202020204" pitchFamily="34" charset="0"/>
                <a:ea typeface="Roboto"/>
                <a:cs typeface="Arial" panose="020B0604020202020204" pitchFamily="34" charset="0"/>
              </a:rPr>
              <a:t>ALICE: </a:t>
            </a:r>
            <a:endParaRPr lang="en-US" sz="8800">
              <a:solidFill>
                <a:srgbClr val="000000"/>
              </a:solidFill>
              <a:latin typeface="Arial" panose="020B0604020202020204" pitchFamily="34" charset="0"/>
              <a:ea typeface="Roboto"/>
              <a:cs typeface="Arial" panose="020B0604020202020204" pitchFamily="34" charset="0"/>
            </a:endParaRPr>
          </a:p>
          <a:p>
            <a:r>
              <a:rPr lang="en-US" sz="4000" b="1" u="sng">
                <a:solidFill>
                  <a:srgbClr val="F8B332"/>
                </a:solidFill>
                <a:latin typeface="Arial" panose="020B0604020202020204" pitchFamily="34" charset="0"/>
                <a:ea typeface="Roboto"/>
                <a:cs typeface="Arial" panose="020B0604020202020204" pitchFamily="34" charset="0"/>
              </a:rPr>
              <a:t>A</a:t>
            </a:r>
            <a:r>
              <a:rPr lang="en-US" sz="4000" b="1">
                <a:solidFill>
                  <a:srgbClr val="F8B332"/>
                </a:solidFill>
                <a:latin typeface="Arial" panose="020B0604020202020204" pitchFamily="34" charset="0"/>
                <a:ea typeface="Roboto"/>
                <a:cs typeface="Arial" panose="020B0604020202020204" pitchFamily="34" charset="0"/>
              </a:rPr>
              <a:t>sset </a:t>
            </a:r>
            <a:r>
              <a:rPr lang="en-US" sz="4000" b="1" u="sng">
                <a:solidFill>
                  <a:srgbClr val="F8B332"/>
                </a:solidFill>
                <a:latin typeface="Arial" panose="020B0604020202020204" pitchFamily="34" charset="0"/>
                <a:ea typeface="Roboto"/>
                <a:cs typeface="Arial" panose="020B0604020202020204" pitchFamily="34" charset="0"/>
              </a:rPr>
              <a:t>L</a:t>
            </a:r>
            <a:r>
              <a:rPr lang="en-US" sz="4000" b="1">
                <a:solidFill>
                  <a:srgbClr val="F8B332"/>
                </a:solidFill>
                <a:latin typeface="Arial" panose="020B0604020202020204" pitchFamily="34" charset="0"/>
                <a:ea typeface="Roboto"/>
                <a:cs typeface="Arial" panose="020B0604020202020204" pitchFamily="34" charset="0"/>
              </a:rPr>
              <a:t>imited, </a:t>
            </a:r>
            <a:r>
              <a:rPr lang="en-US" sz="4000" b="1" u="sng">
                <a:solidFill>
                  <a:srgbClr val="F8B332"/>
                </a:solidFill>
                <a:latin typeface="Arial" panose="020B0604020202020204" pitchFamily="34" charset="0"/>
                <a:ea typeface="Roboto"/>
                <a:cs typeface="Arial" panose="020B0604020202020204" pitchFamily="34" charset="0"/>
              </a:rPr>
              <a:t>I</a:t>
            </a:r>
            <a:r>
              <a:rPr lang="en-US" sz="4000" b="1">
                <a:solidFill>
                  <a:srgbClr val="F8B332"/>
                </a:solidFill>
                <a:latin typeface="Arial" panose="020B0604020202020204" pitchFamily="34" charset="0"/>
                <a:ea typeface="Roboto"/>
                <a:cs typeface="Arial" panose="020B0604020202020204" pitchFamily="34" charset="0"/>
              </a:rPr>
              <a:t>ncome </a:t>
            </a:r>
            <a:r>
              <a:rPr lang="en-US" sz="4000" b="1" u="sng">
                <a:solidFill>
                  <a:srgbClr val="F8B332"/>
                </a:solidFill>
                <a:latin typeface="Arial" panose="020B0604020202020204" pitchFamily="34" charset="0"/>
                <a:ea typeface="Roboto"/>
                <a:cs typeface="Arial" panose="020B0604020202020204" pitchFamily="34" charset="0"/>
              </a:rPr>
              <a:t>C</a:t>
            </a:r>
            <a:r>
              <a:rPr lang="en-US" sz="4000" b="1">
                <a:solidFill>
                  <a:srgbClr val="F8B332"/>
                </a:solidFill>
                <a:latin typeface="Arial" panose="020B0604020202020204" pitchFamily="34" charset="0"/>
                <a:ea typeface="Roboto"/>
                <a:cs typeface="Arial" panose="020B0604020202020204" pitchFamily="34" charset="0"/>
              </a:rPr>
              <a:t>onstrained, </a:t>
            </a:r>
            <a:r>
              <a:rPr lang="en-US" sz="4000" b="1" u="sng">
                <a:solidFill>
                  <a:srgbClr val="F8B332"/>
                </a:solidFill>
                <a:latin typeface="Arial" panose="020B0604020202020204" pitchFamily="34" charset="0"/>
                <a:ea typeface="Roboto"/>
                <a:cs typeface="Arial" panose="020B0604020202020204" pitchFamily="34" charset="0"/>
              </a:rPr>
              <a:t>E</a:t>
            </a:r>
            <a:r>
              <a:rPr lang="en-US" sz="4000" b="1">
                <a:solidFill>
                  <a:srgbClr val="F8B332"/>
                </a:solidFill>
                <a:latin typeface="Arial" panose="020B0604020202020204" pitchFamily="34" charset="0"/>
                <a:ea typeface="Roboto"/>
                <a:cs typeface="Arial" panose="020B0604020202020204" pitchFamily="34" charset="0"/>
              </a:rPr>
              <a:t>mployed</a:t>
            </a:r>
            <a:endParaRPr lang="en-US" sz="4000">
              <a:latin typeface="Arial" panose="020B0604020202020204" pitchFamily="34" charset="0"/>
              <a:ea typeface="Roboto"/>
              <a:cs typeface="Arial" panose="020B0604020202020204" pitchFamily="34" charset="0"/>
            </a:endParaRPr>
          </a:p>
        </p:txBody>
      </p:sp>
      <p:pic>
        <p:nvPicPr>
          <p:cNvPr id="11" name="Picture 10" descr="A logo with people and text&#10;&#10;Description automatically generated">
            <a:extLst>
              <a:ext uri="{FF2B5EF4-FFF2-40B4-BE49-F238E27FC236}">
                <a16:creationId xmlns:a16="http://schemas.microsoft.com/office/drawing/2014/main" id="{423ED02A-FFCA-C5A9-8266-1DAA016F98E2}"/>
              </a:ext>
            </a:extLst>
          </p:cNvPr>
          <p:cNvPicPr>
            <a:picLocks noChangeAspect="1"/>
          </p:cNvPicPr>
          <p:nvPr/>
        </p:nvPicPr>
        <p:blipFill>
          <a:blip r:embed="rId4"/>
          <a:stretch>
            <a:fillRect/>
          </a:stretch>
        </p:blipFill>
        <p:spPr>
          <a:xfrm>
            <a:off x="9710738" y="243570"/>
            <a:ext cx="2230210" cy="1134835"/>
          </a:xfrm>
          <a:prstGeom prst="rect">
            <a:avLst/>
          </a:prstGeom>
        </p:spPr>
      </p:pic>
      <p:pic>
        <p:nvPicPr>
          <p:cNvPr id="12" name="Picture 11" descr="A person holding a yellow umbrella in the rain&#10;&#10;Description automatically generated">
            <a:extLst>
              <a:ext uri="{FF2B5EF4-FFF2-40B4-BE49-F238E27FC236}">
                <a16:creationId xmlns:a16="http://schemas.microsoft.com/office/drawing/2014/main" id="{48D7AFF9-B9DA-DB2C-019C-FF1647A1046B}"/>
              </a:ext>
            </a:extLst>
          </p:cNvPr>
          <p:cNvPicPr>
            <a:picLocks noChangeAspect="1"/>
          </p:cNvPicPr>
          <p:nvPr/>
        </p:nvPicPr>
        <p:blipFill rotWithShape="1">
          <a:blip r:embed="rId5"/>
          <a:srcRect t="-144" r="-89" b="18027"/>
          <a:stretch/>
        </p:blipFill>
        <p:spPr>
          <a:xfrm>
            <a:off x="0" y="3425992"/>
            <a:ext cx="12246442" cy="2634390"/>
          </a:xfrm>
          <a:prstGeom prst="rect">
            <a:avLst/>
          </a:prstGeom>
        </p:spPr>
      </p:pic>
      <p:pic>
        <p:nvPicPr>
          <p:cNvPr id="3" name="Picture 2" descr="A logo with text on it&#10;&#10;Description automatically generated">
            <a:extLst>
              <a:ext uri="{FF2B5EF4-FFF2-40B4-BE49-F238E27FC236}">
                <a16:creationId xmlns:a16="http://schemas.microsoft.com/office/drawing/2014/main" id="{99C166DF-845C-0FA9-4248-2098FB81F70C}"/>
              </a:ext>
            </a:extLst>
          </p:cNvPr>
          <p:cNvPicPr>
            <a:picLocks noChangeAspect="1"/>
          </p:cNvPicPr>
          <p:nvPr/>
        </p:nvPicPr>
        <p:blipFill>
          <a:blip r:embed="rId6"/>
          <a:stretch>
            <a:fillRect/>
          </a:stretch>
        </p:blipFill>
        <p:spPr>
          <a:xfrm>
            <a:off x="237357" y="5758478"/>
            <a:ext cx="1762125" cy="1019175"/>
          </a:xfrm>
          <a:prstGeom prst="rect">
            <a:avLst/>
          </a:prstGeom>
        </p:spPr>
      </p:pic>
    </p:spTree>
    <p:extLst>
      <p:ext uri="{BB962C8B-B14F-4D97-AF65-F5344CB8AC3E}">
        <p14:creationId xmlns:p14="http://schemas.microsoft.com/office/powerpoint/2010/main" val="1472360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90836D-BD64-4CBE-C532-9FDF256EFB01}"/>
              </a:ext>
            </a:extLst>
          </p:cNvPr>
          <p:cNvSpPr/>
          <p:nvPr/>
        </p:nvSpPr>
        <p:spPr>
          <a:xfrm>
            <a:off x="6730531" y="0"/>
            <a:ext cx="5458305"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EDF8C0-5F30-1973-F20A-B9FEBECE7DD0}"/>
              </a:ext>
            </a:extLst>
          </p:cNvPr>
          <p:cNvSpPr txBox="1"/>
          <p:nvPr/>
        </p:nvSpPr>
        <p:spPr>
          <a:xfrm>
            <a:off x="255633" y="394328"/>
            <a:ext cx="6149077" cy="39967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2400">
                <a:solidFill>
                  <a:schemeClr val="tx2"/>
                </a:solidFill>
                <a:latin typeface="Arial" panose="020B0604020202020204" pitchFamily="34" charset="0"/>
                <a:ea typeface="+mn-lt"/>
                <a:cs typeface="Arial" panose="020B0604020202020204" pitchFamily="34" charset="0"/>
              </a:rPr>
              <a:t>In 2021, the enhanced </a:t>
            </a:r>
            <a:r>
              <a:rPr lang="en-US" sz="2400" b="1">
                <a:solidFill>
                  <a:schemeClr val="tx2"/>
                </a:solidFill>
                <a:latin typeface="Arial" panose="020B0604020202020204" pitchFamily="34" charset="0"/>
                <a:ea typeface="+mn-lt"/>
                <a:cs typeface="Arial" panose="020B0604020202020204" pitchFamily="34" charset="0"/>
              </a:rPr>
              <a:t>federal Child Tax Credit</a:t>
            </a:r>
            <a:r>
              <a:rPr lang="en-US" sz="2400">
                <a:solidFill>
                  <a:schemeClr val="tx2"/>
                </a:solidFill>
                <a:latin typeface="Arial" panose="020B0604020202020204" pitchFamily="34" charset="0"/>
                <a:ea typeface="+mn-lt"/>
                <a:cs typeface="Arial" panose="020B0604020202020204" pitchFamily="34" charset="0"/>
              </a:rPr>
              <a:t> + </a:t>
            </a:r>
            <a:r>
              <a:rPr lang="en-US" sz="2400" b="1">
                <a:solidFill>
                  <a:schemeClr val="tx2"/>
                </a:solidFill>
                <a:latin typeface="Arial" panose="020B0604020202020204" pitchFamily="34" charset="0"/>
                <a:ea typeface="+mn-lt"/>
                <a:cs typeface="Arial" panose="020B0604020202020204" pitchFamily="34" charset="0"/>
              </a:rPr>
              <a:t>Child and Dependent Care Tax Credit</a:t>
            </a:r>
            <a:r>
              <a:rPr lang="en-US" sz="2400">
                <a:solidFill>
                  <a:schemeClr val="tx2"/>
                </a:solidFill>
                <a:latin typeface="Arial" panose="020B0604020202020204" pitchFamily="34" charset="0"/>
                <a:ea typeface="+mn-lt"/>
                <a:cs typeface="Arial" panose="020B0604020202020204" pitchFamily="34" charset="0"/>
              </a:rPr>
              <a:t> contributed</a:t>
            </a:r>
            <a:r>
              <a:rPr lang="en-US" sz="2400">
                <a:solidFill>
                  <a:schemeClr val="accent1"/>
                </a:solidFill>
                <a:latin typeface="Arial" panose="020B0604020202020204" pitchFamily="34" charset="0"/>
                <a:ea typeface="+mn-lt"/>
                <a:cs typeface="Arial" panose="020B0604020202020204" pitchFamily="34" charset="0"/>
              </a:rPr>
              <a:t> </a:t>
            </a:r>
            <a:r>
              <a:rPr lang="en-US" sz="2400" b="1">
                <a:solidFill>
                  <a:schemeClr val="accent1"/>
                </a:solidFill>
                <a:latin typeface="Arial" panose="020B0604020202020204" pitchFamily="34" charset="0"/>
                <a:ea typeface="+mn-lt"/>
                <a:cs typeface="Arial" panose="020B0604020202020204" pitchFamily="34" charset="0"/>
              </a:rPr>
              <a:t>$15,204 </a:t>
            </a:r>
            <a:r>
              <a:rPr lang="en-US" sz="2400">
                <a:solidFill>
                  <a:schemeClr val="tx2"/>
                </a:solidFill>
                <a:latin typeface="Arial" panose="020B0604020202020204" pitchFamily="34" charset="0"/>
                <a:ea typeface="+mn-lt"/>
                <a:cs typeface="Arial" panose="020B0604020202020204" pitchFamily="34" charset="0"/>
              </a:rPr>
              <a:t>to the household budget of two working adults with one infant and one toddler.</a:t>
            </a:r>
            <a:endParaRPr lang="en-US" sz="2400">
              <a:solidFill>
                <a:schemeClr val="tx2"/>
              </a:solidFill>
              <a:latin typeface="Arial" panose="020B0604020202020204" pitchFamily="34" charset="0"/>
              <a:cs typeface="Arial" panose="020B0604020202020204" pitchFamily="34" charset="0"/>
            </a:endParaRPr>
          </a:p>
          <a:p>
            <a:pPr>
              <a:lnSpc>
                <a:spcPct val="114999"/>
              </a:lnSpc>
            </a:pPr>
            <a:endParaRPr lang="en-US" sz="1000">
              <a:solidFill>
                <a:srgbClr val="000000"/>
              </a:solidFill>
              <a:latin typeface="Arial" panose="020B0604020202020204" pitchFamily="34" charset="0"/>
              <a:ea typeface="Roboto"/>
              <a:cs typeface="Arial" panose="020B0604020202020204" pitchFamily="34" charset="0"/>
            </a:endParaRPr>
          </a:p>
          <a:p>
            <a:pPr marL="285750" indent="-285750">
              <a:lnSpc>
                <a:spcPct val="114999"/>
              </a:lnSpc>
              <a:buFont typeface="Courier New"/>
              <a:buChar char="o"/>
            </a:pPr>
            <a:endParaRPr lang="en-US">
              <a:solidFill>
                <a:srgbClr val="002F87"/>
              </a:solidFill>
              <a:latin typeface="Arial" panose="020B0604020202020204" pitchFamily="34" charset="0"/>
              <a:ea typeface="Roboto"/>
              <a:cs typeface="Arial" panose="020B0604020202020204" pitchFamily="34" charset="0"/>
            </a:endParaRPr>
          </a:p>
          <a:p>
            <a:pPr>
              <a:lnSpc>
                <a:spcPct val="114999"/>
              </a:lnSpc>
            </a:pPr>
            <a:endParaRPr lang="en-US" sz="3600" b="1">
              <a:solidFill>
                <a:srgbClr val="F4B234"/>
              </a:solidFill>
              <a:latin typeface="Arial" panose="020B0604020202020204" pitchFamily="34" charset="0"/>
              <a:ea typeface="Roboto"/>
              <a:cs typeface="Arial" panose="020B0604020202020204" pitchFamily="34" charset="0"/>
            </a:endParaRPr>
          </a:p>
          <a:p>
            <a:pPr>
              <a:lnSpc>
                <a:spcPct val="114999"/>
              </a:lnSpc>
            </a:pPr>
            <a:endParaRPr lang="en-US">
              <a:solidFill>
                <a:schemeClr val="tx2"/>
              </a:solidFill>
              <a:latin typeface="Arial" panose="020B0604020202020204" pitchFamily="34" charset="0"/>
              <a:ea typeface="Roboto"/>
              <a:cs typeface="Arial" panose="020B0604020202020204" pitchFamily="34" charset="0"/>
            </a:endParaRPr>
          </a:p>
          <a:p>
            <a:pPr>
              <a:lnSpc>
                <a:spcPct val="114999"/>
              </a:lnSpc>
            </a:pPr>
            <a:endParaRPr lang="en-US" sz="2000">
              <a:solidFill>
                <a:schemeClr val="tx2"/>
              </a:solidFill>
              <a:latin typeface="Arial" panose="020B0604020202020204" pitchFamily="34" charset="0"/>
              <a:ea typeface="Roboto"/>
              <a:cs typeface="Arial" panose="020B0604020202020204" pitchFamily="34" charset="0"/>
            </a:endParaRPr>
          </a:p>
        </p:txBody>
      </p:sp>
      <p:sp>
        <p:nvSpPr>
          <p:cNvPr id="4" name="TextBox 3">
            <a:extLst>
              <a:ext uri="{FF2B5EF4-FFF2-40B4-BE49-F238E27FC236}">
                <a16:creationId xmlns:a16="http://schemas.microsoft.com/office/drawing/2014/main" id="{83FC3E93-2DF8-E00D-70F7-AAF83559DEA1}"/>
              </a:ext>
            </a:extLst>
          </p:cNvPr>
          <p:cNvSpPr txBox="1"/>
          <p:nvPr/>
        </p:nvSpPr>
        <p:spPr>
          <a:xfrm>
            <a:off x="6847112" y="381152"/>
            <a:ext cx="5225142" cy="5586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Bef>
                <a:spcPts val="600"/>
              </a:spcBef>
              <a:spcAft>
                <a:spcPts val="600"/>
              </a:spcAft>
            </a:pPr>
            <a:r>
              <a:rPr lang="en-US" sz="1900" b="1">
                <a:solidFill>
                  <a:schemeClr val="tx2"/>
                </a:solidFill>
                <a:latin typeface="Arial" panose="020B0604020202020204" pitchFamily="34" charset="0"/>
                <a:ea typeface="+mn-lt"/>
                <a:cs typeface="Arial" panose="020B0604020202020204" pitchFamily="34" charset="0"/>
              </a:rPr>
              <a:t>Pandemic Assistance in 2021</a:t>
            </a:r>
            <a:endParaRPr lang="en-US" sz="1900">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600"/>
              </a:spcBef>
              <a:spcAft>
                <a:spcPts val="600"/>
              </a:spcAft>
              <a:buClr>
                <a:srgbClr val="002F87"/>
              </a:buClr>
              <a:buFont typeface="Wingdings" panose="05000000000000000000" pitchFamily="2" charset="2"/>
              <a:buChar char="n"/>
            </a:pPr>
            <a:r>
              <a:rPr lang="en-US" sz="1900" b="1">
                <a:solidFill>
                  <a:schemeClr val="tx2"/>
                </a:solidFill>
                <a:latin typeface="Arial" panose="020B0604020202020204" pitchFamily="34" charset="0"/>
                <a:ea typeface="+mn-lt"/>
                <a:cs typeface="Arial" panose="020B0604020202020204" pitchFamily="34" charset="0"/>
              </a:rPr>
              <a:t>January to November 2021 </a:t>
            </a:r>
            <a:r>
              <a:rPr lang="en-US" sz="1900">
                <a:solidFill>
                  <a:schemeClr val="tx2"/>
                </a:solidFill>
                <a:latin typeface="Arial" panose="020B0604020202020204" pitchFamily="34" charset="0"/>
                <a:ea typeface="+mn-lt"/>
                <a:cs typeface="Arial" panose="020B0604020202020204" pitchFamily="34" charset="0"/>
              </a:rPr>
              <a:t>— Emergency rental assistance provided on average $4,345 to LI households to pay rent/utilities</a:t>
            </a:r>
            <a:endParaRPr lang="en-US" sz="1900">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600"/>
              </a:spcBef>
              <a:spcAft>
                <a:spcPts val="600"/>
              </a:spcAft>
              <a:buClr>
                <a:srgbClr val="002F87"/>
              </a:buClr>
              <a:buFont typeface="Wingdings" panose="05000000000000000000" pitchFamily="2" charset="2"/>
              <a:buChar char="n"/>
            </a:pPr>
            <a:r>
              <a:rPr lang="en-US" sz="1900" b="1">
                <a:solidFill>
                  <a:schemeClr val="tx2"/>
                </a:solidFill>
                <a:latin typeface="Arial" panose="020B0604020202020204" pitchFamily="34" charset="0"/>
                <a:ea typeface="+mn-lt"/>
                <a:cs typeface="Arial" panose="020B0604020202020204" pitchFamily="34" charset="0"/>
              </a:rPr>
              <a:t>March 2021 </a:t>
            </a:r>
            <a:r>
              <a:rPr lang="en-US" sz="1900">
                <a:solidFill>
                  <a:schemeClr val="tx2"/>
                </a:solidFill>
                <a:latin typeface="Arial" panose="020B0604020202020204" pitchFamily="34" charset="0"/>
                <a:ea typeface="+mn-lt"/>
                <a:cs typeface="Arial" panose="020B0604020202020204" pitchFamily="34" charset="0"/>
              </a:rPr>
              <a:t>— Economic Impact Payments of up to $1,400 for eligible individuals.</a:t>
            </a:r>
            <a:endParaRPr lang="en-US" sz="1900">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600"/>
              </a:spcBef>
              <a:spcAft>
                <a:spcPts val="600"/>
              </a:spcAft>
              <a:buClr>
                <a:srgbClr val="002F87"/>
              </a:buClr>
              <a:buFont typeface="Wingdings" panose="05000000000000000000" pitchFamily="2" charset="2"/>
              <a:buChar char="n"/>
            </a:pPr>
            <a:r>
              <a:rPr lang="en-US" sz="1900" b="1">
                <a:solidFill>
                  <a:schemeClr val="tx2"/>
                </a:solidFill>
                <a:latin typeface="Arial" panose="020B0604020202020204" pitchFamily="34" charset="0"/>
                <a:ea typeface="+mn-lt"/>
                <a:cs typeface="Arial" panose="020B0604020202020204" pitchFamily="34" charset="0"/>
              </a:rPr>
              <a:t>July to December 2021 </a:t>
            </a:r>
            <a:r>
              <a:rPr lang="en-US" sz="1900">
                <a:solidFill>
                  <a:schemeClr val="tx2"/>
                </a:solidFill>
                <a:latin typeface="Arial" panose="020B0604020202020204" pitchFamily="34" charset="0"/>
                <a:ea typeface="+mn-lt"/>
                <a:cs typeface="Arial" panose="020B0604020202020204" pitchFamily="34" charset="0"/>
              </a:rPr>
              <a:t>— enhanced Child Tax Credit + direct monthly payments (up to $300/month/child). </a:t>
            </a:r>
            <a:endParaRPr lang="en-US" sz="1900">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600"/>
              </a:spcBef>
              <a:spcAft>
                <a:spcPts val="600"/>
              </a:spcAft>
              <a:buClr>
                <a:srgbClr val="002F87"/>
              </a:buClr>
              <a:buFont typeface="Wingdings" panose="05000000000000000000" pitchFamily="2" charset="2"/>
              <a:buChar char="n"/>
            </a:pPr>
            <a:r>
              <a:rPr lang="en-US" sz="1900" b="1">
                <a:solidFill>
                  <a:schemeClr val="tx2"/>
                </a:solidFill>
                <a:latin typeface="Arial" panose="020B0604020202020204" pitchFamily="34" charset="0"/>
                <a:ea typeface="+mn-lt"/>
                <a:cs typeface="Arial" panose="020B0604020202020204" pitchFamily="34" charset="0"/>
              </a:rPr>
              <a:t>September 2021 </a:t>
            </a:r>
            <a:r>
              <a:rPr lang="en-US" sz="1900">
                <a:solidFill>
                  <a:schemeClr val="tx2"/>
                </a:solidFill>
                <a:latin typeface="Arial" panose="020B0604020202020204" pitchFamily="34" charset="0"/>
                <a:ea typeface="+mn-lt"/>
                <a:cs typeface="Arial" panose="020B0604020202020204" pitchFamily="34" charset="0"/>
              </a:rPr>
              <a:t>— National end of all Emergency Pandemic UI benefits. </a:t>
            </a:r>
            <a:endParaRPr lang="en-US" sz="1900">
              <a:solidFill>
                <a:schemeClr val="tx2"/>
              </a:solidFill>
              <a:latin typeface="Arial" panose="020B0604020202020204" pitchFamily="34" charset="0"/>
              <a:ea typeface="Roboto"/>
              <a:cs typeface="Arial" panose="020B0604020202020204" pitchFamily="34" charset="0"/>
            </a:endParaRPr>
          </a:p>
          <a:p>
            <a:pPr marL="342900" indent="-342900">
              <a:lnSpc>
                <a:spcPct val="114999"/>
              </a:lnSpc>
              <a:spcBef>
                <a:spcPts val="600"/>
              </a:spcBef>
              <a:spcAft>
                <a:spcPts val="600"/>
              </a:spcAft>
              <a:buClr>
                <a:srgbClr val="002F87"/>
              </a:buClr>
              <a:buFont typeface="Wingdings" panose="05000000000000000000" pitchFamily="2" charset="2"/>
              <a:buChar char="n"/>
            </a:pPr>
            <a:r>
              <a:rPr lang="en-US" sz="1900" b="1">
                <a:solidFill>
                  <a:schemeClr val="tx2"/>
                </a:solidFill>
                <a:latin typeface="Arial" panose="020B0604020202020204" pitchFamily="34" charset="0"/>
                <a:ea typeface="+mn-lt"/>
                <a:cs typeface="Arial" panose="020B0604020202020204" pitchFamily="34" charset="0"/>
              </a:rPr>
              <a:t>October 2021 </a:t>
            </a:r>
            <a:r>
              <a:rPr lang="en-US" sz="1900">
                <a:solidFill>
                  <a:schemeClr val="tx2"/>
                </a:solidFill>
                <a:latin typeface="Arial" panose="020B0604020202020204" pitchFamily="34" charset="0"/>
                <a:ea typeface="+mn-lt"/>
                <a:cs typeface="Arial" panose="020B0604020202020204" pitchFamily="34" charset="0"/>
              </a:rPr>
              <a:t>— End of CDC’s eviction moratorium. </a:t>
            </a:r>
            <a:endParaRPr lang="en-US" sz="1900">
              <a:solidFill>
                <a:schemeClr val="tx2"/>
              </a:solidFill>
              <a:latin typeface="Arial" panose="020B0604020202020204" pitchFamily="34" charset="0"/>
              <a:ea typeface="Roboto"/>
              <a:cs typeface="Arial" panose="020B0604020202020204" pitchFamily="34" charset="0"/>
            </a:endParaRPr>
          </a:p>
          <a:p>
            <a:pPr algn="l"/>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9F5FF31-2817-0982-6126-9D9CC6ED775F}"/>
              </a:ext>
            </a:extLst>
          </p:cNvPr>
          <p:cNvGrpSpPr/>
          <p:nvPr/>
        </p:nvGrpSpPr>
        <p:grpSpPr>
          <a:xfrm>
            <a:off x="252470" y="2510282"/>
            <a:ext cx="6040613" cy="3761561"/>
            <a:chOff x="963336" y="2564400"/>
            <a:chExt cx="6040613" cy="3761561"/>
          </a:xfrm>
        </p:grpSpPr>
        <p:pic>
          <p:nvPicPr>
            <p:cNvPr id="5" name="Graphic 4" descr="Man With Pram outline">
              <a:extLst>
                <a:ext uri="{FF2B5EF4-FFF2-40B4-BE49-F238E27FC236}">
                  <a16:creationId xmlns:a16="http://schemas.microsoft.com/office/drawing/2014/main" id="{C6F41C7D-0B15-BC47-F866-DB6813D2A2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2640" y="2564400"/>
              <a:ext cx="3691309" cy="3758362"/>
            </a:xfrm>
            <a:prstGeom prst="rect">
              <a:avLst/>
            </a:prstGeom>
          </p:spPr>
        </p:pic>
        <p:pic>
          <p:nvPicPr>
            <p:cNvPr id="6" name="Graphic 5" descr="Man with kid outline">
              <a:extLst>
                <a:ext uri="{FF2B5EF4-FFF2-40B4-BE49-F238E27FC236}">
                  <a16:creationId xmlns:a16="http://schemas.microsoft.com/office/drawing/2014/main" id="{145D4119-0FD4-8A84-6954-E68643C5E5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63336" y="2566761"/>
              <a:ext cx="3462751" cy="3759200"/>
            </a:xfrm>
            <a:prstGeom prst="rect">
              <a:avLst/>
            </a:prstGeom>
          </p:spPr>
        </p:pic>
      </p:grpSp>
    </p:spTree>
    <p:extLst>
      <p:ext uri="{BB962C8B-B14F-4D97-AF65-F5344CB8AC3E}">
        <p14:creationId xmlns:p14="http://schemas.microsoft.com/office/powerpoint/2010/main" val="2404610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a bus&#10;&#10;Description automatically generated">
            <a:extLst>
              <a:ext uri="{FF2B5EF4-FFF2-40B4-BE49-F238E27FC236}">
                <a16:creationId xmlns:a16="http://schemas.microsoft.com/office/drawing/2014/main" id="{B957C104-E4C0-DD09-53F2-0E52AEFAB77E}"/>
              </a:ext>
            </a:extLst>
          </p:cNvPr>
          <p:cNvPicPr>
            <a:picLocks noChangeAspect="1"/>
          </p:cNvPicPr>
          <p:nvPr/>
        </p:nvPicPr>
        <p:blipFill>
          <a:blip r:embed="rId3"/>
          <a:stretch>
            <a:fillRect/>
          </a:stretch>
        </p:blipFill>
        <p:spPr>
          <a:xfrm>
            <a:off x="-4192" y="0"/>
            <a:ext cx="2087555" cy="6063342"/>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160" y="0"/>
            <a:ext cx="2159934"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60AAF3A-849A-B8BF-293A-4D9D89067502}"/>
              </a:ext>
            </a:extLst>
          </p:cNvPr>
          <p:cNvSpPr/>
          <p:nvPr/>
        </p:nvSpPr>
        <p:spPr>
          <a:xfrm>
            <a:off x="3490452" y="1337187"/>
            <a:ext cx="7157883" cy="352978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DB2D356-D0E5-CA05-308B-B2CD56B665C7}"/>
              </a:ext>
            </a:extLst>
          </p:cNvPr>
          <p:cNvSpPr/>
          <p:nvPr/>
        </p:nvSpPr>
        <p:spPr>
          <a:xfrm>
            <a:off x="2487561" y="1646705"/>
            <a:ext cx="3460955" cy="1091381"/>
          </a:xfrm>
          <a:prstGeom prst="round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999"/>
              </a:lnSpc>
            </a:pPr>
            <a:r>
              <a:rPr lang="en-US" sz="3600" b="1">
                <a:solidFill>
                  <a:schemeClr val="tx2"/>
                </a:solidFill>
                <a:latin typeface="Arial" panose="020B0604020202020204" pitchFamily="34" charset="0"/>
                <a:ea typeface="Roboto"/>
                <a:cs typeface="Arial" panose="020B0604020202020204" pitchFamily="34" charset="0"/>
              </a:rPr>
              <a:t>KEY FINDING</a:t>
            </a:r>
            <a:endParaRPr lang="en-US" sz="3600">
              <a:solidFill>
                <a:schemeClr val="tx2"/>
              </a:solidFill>
              <a:latin typeface="Arial" panose="020B0604020202020204" pitchFamily="34" charset="0"/>
              <a:ea typeface="Roboto"/>
              <a:cs typeface="Arial" panose="020B0604020202020204" pitchFamily="34" charset="0"/>
            </a:endParaRPr>
          </a:p>
        </p:txBody>
      </p:sp>
      <p:sp>
        <p:nvSpPr>
          <p:cNvPr id="6" name="Oval 5">
            <a:extLst>
              <a:ext uri="{FF2B5EF4-FFF2-40B4-BE49-F238E27FC236}">
                <a16:creationId xmlns:a16="http://schemas.microsoft.com/office/drawing/2014/main" id="{7077D1E1-9D68-203D-AF57-C8B9B2389ECE}"/>
              </a:ext>
            </a:extLst>
          </p:cNvPr>
          <p:cNvSpPr/>
          <p:nvPr/>
        </p:nvSpPr>
        <p:spPr>
          <a:xfrm>
            <a:off x="6096000" y="1646705"/>
            <a:ext cx="1229032" cy="10913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F87"/>
                </a:solidFill>
                <a:latin typeface="Arial" panose="020B0604020202020204" pitchFamily="34" charset="0"/>
                <a:cs typeface="Arial" panose="020B0604020202020204" pitchFamily="34" charset="0"/>
              </a:rPr>
              <a:t>5</a:t>
            </a:r>
          </a:p>
        </p:txBody>
      </p:sp>
      <p:sp>
        <p:nvSpPr>
          <p:cNvPr id="5" name="TextBox 1">
            <a:extLst>
              <a:ext uri="{FF2B5EF4-FFF2-40B4-BE49-F238E27FC236}">
                <a16:creationId xmlns:a16="http://schemas.microsoft.com/office/drawing/2014/main" id="{E09C183C-A798-7F55-B83F-594102EF90F1}"/>
              </a:ext>
            </a:extLst>
          </p:cNvPr>
          <p:cNvSpPr txBox="1"/>
          <p:nvPr/>
        </p:nvSpPr>
        <p:spPr>
          <a:xfrm>
            <a:off x="3867763" y="2738086"/>
            <a:ext cx="6167287" cy="18857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pPr>
            <a:r>
              <a:rPr lang="en-US" sz="3400">
                <a:solidFill>
                  <a:schemeClr val="tx2"/>
                </a:solidFill>
                <a:latin typeface="Arial" panose="020B0604020202020204" pitchFamily="34" charset="0"/>
                <a:ea typeface="Roboto"/>
                <a:cs typeface="Arial" panose="020B0604020202020204" pitchFamily="34" charset="0"/>
              </a:rPr>
              <a:t>The rising costs of household essentials is putting financial stability further out of reach.</a:t>
            </a:r>
            <a:endParaRPr lang="en-US" sz="2000">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68702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A0F2B3-0317-4CE8-5029-8DCC070857B3}"/>
              </a:ext>
            </a:extLst>
          </p:cNvPr>
          <p:cNvSpPr txBox="1"/>
          <p:nvPr/>
        </p:nvSpPr>
        <p:spPr>
          <a:xfrm>
            <a:off x="7508954" y="1658914"/>
            <a:ext cx="438524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2"/>
                </a:solidFill>
                <a:latin typeface="Arial" panose="020B0604020202020204" pitchFamily="34" charset="0"/>
                <a:ea typeface="Roboto"/>
                <a:cs typeface="Arial" panose="020B0604020202020204" pitchFamily="34" charset="0"/>
              </a:rPr>
              <a:t>With the cost of basics climbing higher and ALICE wages failing to keep up, workers have lost buying power. </a:t>
            </a:r>
          </a:p>
        </p:txBody>
      </p:sp>
      <p:pic>
        <p:nvPicPr>
          <p:cNvPr id="11" name="Picture 10" descr="A shopping cart in a supermarket&#10;&#10;Description automatically generated">
            <a:extLst>
              <a:ext uri="{FF2B5EF4-FFF2-40B4-BE49-F238E27FC236}">
                <a16:creationId xmlns:a16="http://schemas.microsoft.com/office/drawing/2014/main" id="{4C7B5144-526E-4609-0B9F-B3AC6E737CE9}"/>
              </a:ext>
            </a:extLst>
          </p:cNvPr>
          <p:cNvPicPr>
            <a:picLocks noChangeAspect="1"/>
          </p:cNvPicPr>
          <p:nvPr/>
        </p:nvPicPr>
        <p:blipFill>
          <a:blip r:embed="rId3"/>
          <a:stretch>
            <a:fillRect/>
          </a:stretch>
        </p:blipFill>
        <p:spPr>
          <a:xfrm>
            <a:off x="4916" y="5481"/>
            <a:ext cx="7268193" cy="6061534"/>
          </a:xfrm>
          <a:prstGeom prst="rect">
            <a:avLst/>
          </a:prstGeom>
        </p:spPr>
      </p:pic>
    </p:spTree>
    <p:extLst>
      <p:ext uri="{BB962C8B-B14F-4D97-AF65-F5344CB8AC3E}">
        <p14:creationId xmlns:p14="http://schemas.microsoft.com/office/powerpoint/2010/main" val="4074136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5B7570-2831-DAA6-25F9-231F7C7B114F}"/>
              </a:ext>
            </a:extLst>
          </p:cNvPr>
          <p:cNvSpPr/>
          <p:nvPr/>
        </p:nvSpPr>
        <p:spPr>
          <a:xfrm>
            <a:off x="1755" y="367306"/>
            <a:ext cx="12242916" cy="1700034"/>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1">
            <a:extLst>
              <a:ext uri="{FF2B5EF4-FFF2-40B4-BE49-F238E27FC236}">
                <a16:creationId xmlns:a16="http://schemas.microsoft.com/office/drawing/2014/main" id="{E09C183C-A798-7F55-B83F-594102EF90F1}"/>
              </a:ext>
            </a:extLst>
          </p:cNvPr>
          <p:cNvSpPr txBox="1"/>
          <p:nvPr/>
        </p:nvSpPr>
        <p:spPr>
          <a:xfrm>
            <a:off x="818913" y="555675"/>
            <a:ext cx="9936507" cy="13372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999"/>
              </a:lnSpc>
            </a:pPr>
            <a:r>
              <a:rPr lang="en-US" sz="2400">
                <a:solidFill>
                  <a:schemeClr val="tx2"/>
                </a:solidFill>
                <a:latin typeface="Arial" panose="020B0604020202020204" pitchFamily="34" charset="0"/>
                <a:ea typeface="+mn-lt"/>
                <a:cs typeface="Arial" panose="020B0604020202020204" pitchFamily="34" charset="0"/>
              </a:rPr>
              <a:t>The </a:t>
            </a:r>
            <a:r>
              <a:rPr lang="en-US" sz="2400" b="1">
                <a:solidFill>
                  <a:schemeClr val="tx2"/>
                </a:solidFill>
                <a:latin typeface="Arial" panose="020B0604020202020204" pitchFamily="34" charset="0"/>
                <a:ea typeface="+mn-lt"/>
                <a:cs typeface="Arial" panose="020B0604020202020204" pitchFamily="34" charset="0"/>
              </a:rPr>
              <a:t>ALICE Essentials Index</a:t>
            </a:r>
            <a:r>
              <a:rPr lang="en-US" sz="2400">
                <a:solidFill>
                  <a:schemeClr val="tx2"/>
                </a:solidFill>
                <a:latin typeface="Arial" panose="020B0604020202020204" pitchFamily="34" charset="0"/>
                <a:ea typeface="+mn-lt"/>
                <a:cs typeface="Arial" panose="020B0604020202020204" pitchFamily="34" charset="0"/>
              </a:rPr>
              <a:t>, which measures change over time in the cost of household essentials, projects an </a:t>
            </a:r>
            <a:r>
              <a:rPr lang="en-US" sz="2400" b="1">
                <a:solidFill>
                  <a:schemeClr val="accent3"/>
                </a:solidFill>
                <a:latin typeface="Arial" panose="020B0604020202020204" pitchFamily="34" charset="0"/>
                <a:ea typeface="+mn-lt"/>
                <a:cs typeface="Arial" panose="020B0604020202020204" pitchFamily="34" charset="0"/>
              </a:rPr>
              <a:t>18.2% statewide increase</a:t>
            </a:r>
            <a:r>
              <a:rPr lang="en-US" sz="2400" b="1">
                <a:solidFill>
                  <a:schemeClr val="tx2"/>
                </a:solidFill>
                <a:latin typeface="Arial" panose="020B0604020202020204" pitchFamily="34" charset="0"/>
                <a:ea typeface="+mn-lt"/>
                <a:cs typeface="Arial" panose="020B0604020202020204" pitchFamily="34" charset="0"/>
              </a:rPr>
              <a:t> in the Household Survival</a:t>
            </a:r>
            <a:r>
              <a:rPr lang="en-US" sz="2400">
                <a:solidFill>
                  <a:schemeClr val="tx2"/>
                </a:solidFill>
                <a:latin typeface="Arial" panose="020B0604020202020204" pitchFamily="34" charset="0"/>
                <a:ea typeface="+mn-lt"/>
                <a:cs typeface="Arial" panose="020B0604020202020204" pitchFamily="34" charset="0"/>
              </a:rPr>
              <a:t> </a:t>
            </a:r>
            <a:r>
              <a:rPr lang="en-US" sz="2400" b="1">
                <a:solidFill>
                  <a:schemeClr val="tx2"/>
                </a:solidFill>
                <a:latin typeface="Arial" panose="020B0604020202020204" pitchFamily="34" charset="0"/>
                <a:ea typeface="+mn-lt"/>
                <a:cs typeface="Arial" panose="020B0604020202020204" pitchFamily="34" charset="0"/>
              </a:rPr>
              <a:t>Budget from 2021 to 2023 </a:t>
            </a:r>
            <a:r>
              <a:rPr lang="en-US" sz="2400">
                <a:solidFill>
                  <a:schemeClr val="tx2"/>
                </a:solidFill>
                <a:latin typeface="Arial" panose="020B0604020202020204" pitchFamily="34" charset="0"/>
                <a:ea typeface="+mn-lt"/>
                <a:cs typeface="Arial" panose="020B0604020202020204" pitchFamily="34" charset="0"/>
              </a:rPr>
              <a:t>(before taxes). </a:t>
            </a:r>
            <a:endParaRPr lang="en-US" sz="2000">
              <a:solidFill>
                <a:srgbClr val="002F87"/>
              </a:solidFill>
              <a:latin typeface="Arial" panose="020B0604020202020204" pitchFamily="34" charset="0"/>
              <a:ea typeface="Roboto"/>
              <a:cs typeface="Arial" panose="020B0604020202020204" pitchFamily="34" charset="0"/>
            </a:endParaRPr>
          </a:p>
        </p:txBody>
      </p:sp>
      <p:sp>
        <p:nvSpPr>
          <p:cNvPr id="7" name="TextBox 6">
            <a:extLst>
              <a:ext uri="{FF2B5EF4-FFF2-40B4-BE49-F238E27FC236}">
                <a16:creationId xmlns:a16="http://schemas.microsoft.com/office/drawing/2014/main" id="{3D38E284-C4C0-073E-E3E6-908ABD86CBF7}"/>
              </a:ext>
            </a:extLst>
          </p:cNvPr>
          <p:cNvSpPr txBox="1"/>
          <p:nvPr/>
        </p:nvSpPr>
        <p:spPr>
          <a:xfrm>
            <a:off x="818914" y="2508948"/>
            <a:ext cx="6078844" cy="2190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2400">
                <a:solidFill>
                  <a:srgbClr val="002F87"/>
                </a:solidFill>
                <a:latin typeface="Arial" panose="020B0604020202020204" pitchFamily="34" charset="0"/>
                <a:cs typeface="Arial" panose="020B0604020202020204" pitchFamily="34" charset="0"/>
              </a:rPr>
              <a:t>For the average Connecticut household, depending on the available tax credits</a:t>
            </a:r>
            <a:r>
              <a:rPr lang="en-US" sz="2400">
                <a:solidFill>
                  <a:schemeClr val="tx2"/>
                </a:solidFill>
                <a:latin typeface="Arial" panose="020B0604020202020204" pitchFamily="34" charset="0"/>
                <a:cs typeface="Arial" panose="020B0604020202020204" pitchFamily="34" charset="0"/>
              </a:rPr>
              <a:t>, the costs of basics in 2023 could be as high as</a:t>
            </a:r>
            <a:r>
              <a:rPr lang="en-US" sz="2400">
                <a:solidFill>
                  <a:schemeClr val="accent1"/>
                </a:solidFill>
                <a:latin typeface="Arial" panose="020B0604020202020204" pitchFamily="34" charset="0"/>
                <a:cs typeface="Arial" panose="020B0604020202020204" pitchFamily="34" charset="0"/>
              </a:rPr>
              <a:t> </a:t>
            </a:r>
            <a:r>
              <a:rPr lang="en-US" sz="2400" b="1">
                <a:solidFill>
                  <a:schemeClr val="accent1"/>
                </a:solidFill>
                <a:latin typeface="Arial" panose="020B0604020202020204" pitchFamily="34" charset="0"/>
                <a:cs typeface="Arial" panose="020B0604020202020204" pitchFamily="34" charset="0"/>
              </a:rPr>
              <a:t>$126,000 </a:t>
            </a:r>
            <a:r>
              <a:rPr lang="en-US" sz="2400" b="1">
                <a:solidFill>
                  <a:schemeClr val="tx2"/>
                </a:solidFill>
                <a:latin typeface="Arial" panose="020B0604020202020204" pitchFamily="34" charset="0"/>
                <a:cs typeface="Arial" panose="020B0604020202020204" pitchFamily="34" charset="0"/>
              </a:rPr>
              <a:t>for a family of four</a:t>
            </a:r>
            <a:r>
              <a:rPr lang="en-US" sz="2400">
                <a:solidFill>
                  <a:schemeClr val="accent1"/>
                </a:solidFill>
                <a:latin typeface="Arial" panose="020B0604020202020204" pitchFamily="34" charset="0"/>
                <a:cs typeface="Arial" panose="020B0604020202020204" pitchFamily="34" charset="0"/>
              </a:rPr>
              <a:t> </a:t>
            </a:r>
            <a:r>
              <a:rPr lang="en-US" sz="2400">
                <a:solidFill>
                  <a:srgbClr val="002F87"/>
                </a:solidFill>
                <a:latin typeface="Arial" panose="020B0604020202020204" pitchFamily="34" charset="0"/>
                <a:cs typeface="Arial" panose="020B0604020202020204" pitchFamily="34" charset="0"/>
              </a:rPr>
              <a:t>and </a:t>
            </a:r>
            <a:r>
              <a:rPr lang="en-US" sz="2400" b="1">
                <a:solidFill>
                  <a:schemeClr val="accent1"/>
                </a:solidFill>
                <a:latin typeface="Arial" panose="020B0604020202020204" pitchFamily="34" charset="0"/>
                <a:cs typeface="Arial" panose="020B0604020202020204" pitchFamily="34" charset="0"/>
              </a:rPr>
              <a:t>$39,000 </a:t>
            </a:r>
            <a:r>
              <a:rPr lang="en-US" sz="2400" b="1">
                <a:solidFill>
                  <a:schemeClr val="tx2"/>
                </a:solidFill>
                <a:latin typeface="Arial" panose="020B0604020202020204" pitchFamily="34" charset="0"/>
                <a:cs typeface="Arial" panose="020B0604020202020204" pitchFamily="34" charset="0"/>
              </a:rPr>
              <a:t>for a single adult</a:t>
            </a:r>
            <a:r>
              <a:rPr lang="en-US" sz="2400">
                <a:solidFill>
                  <a:srgbClr val="002F87"/>
                </a:solidFill>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DAC5A5E-E06B-360F-C464-D8A4062E29DC}"/>
              </a:ext>
            </a:extLst>
          </p:cNvPr>
          <p:cNvSpPr txBox="1"/>
          <p:nvPr/>
        </p:nvSpPr>
        <p:spPr>
          <a:xfrm>
            <a:off x="818913" y="4955977"/>
            <a:ext cx="5758868" cy="369332"/>
          </a:xfrm>
          <a:prstGeom prst="rect">
            <a:avLst/>
          </a:prstGeom>
          <a:noFill/>
        </p:spPr>
        <p:txBody>
          <a:bodyPr wrap="square" rtlCol="0">
            <a:spAutoFit/>
          </a:bodyPr>
          <a:lstStyle/>
          <a:p>
            <a:r>
              <a:rPr lang="en-US">
                <a:solidFill>
                  <a:schemeClr val="tx2"/>
                </a:solidFill>
                <a:latin typeface="Arial" panose="020B0604020202020204" pitchFamily="34" charset="0"/>
                <a:cs typeface="Arial" panose="020B0604020202020204" pitchFamily="34" charset="0"/>
              </a:rPr>
              <a:t>Learn more at </a:t>
            </a:r>
            <a:r>
              <a:rPr lang="en-US" b="1">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unitedforalice.org/essentials-index</a:t>
            </a:r>
            <a:r>
              <a:rPr lang="en-US" b="1">
                <a:solidFill>
                  <a:schemeClr val="tx2"/>
                </a:solidFill>
                <a:latin typeface="Arial" panose="020B0604020202020204" pitchFamily="34" charset="0"/>
                <a:cs typeface="Arial" panose="020B0604020202020204" pitchFamily="34" charset="0"/>
              </a:rPr>
              <a:t>.</a:t>
            </a:r>
          </a:p>
        </p:txBody>
      </p:sp>
      <p:pic>
        <p:nvPicPr>
          <p:cNvPr id="13" name="Graphic 12">
            <a:extLst>
              <a:ext uri="{FF2B5EF4-FFF2-40B4-BE49-F238E27FC236}">
                <a16:creationId xmlns:a16="http://schemas.microsoft.com/office/drawing/2014/main" id="{607A2A61-63D8-8790-2457-6235EDE1BA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5664" y="1893915"/>
            <a:ext cx="4172572" cy="4096011"/>
          </a:xfrm>
          <a:prstGeom prst="rect">
            <a:avLst/>
          </a:prstGeom>
        </p:spPr>
      </p:pic>
      <p:grpSp>
        <p:nvGrpSpPr>
          <p:cNvPr id="14" name="Group 13">
            <a:extLst>
              <a:ext uri="{FF2B5EF4-FFF2-40B4-BE49-F238E27FC236}">
                <a16:creationId xmlns:a16="http://schemas.microsoft.com/office/drawing/2014/main" id="{B81AE66A-704B-CE81-DB21-8FD24A0D58B8}"/>
              </a:ext>
            </a:extLst>
          </p:cNvPr>
          <p:cNvGrpSpPr/>
          <p:nvPr/>
        </p:nvGrpSpPr>
        <p:grpSpPr>
          <a:xfrm>
            <a:off x="8734454" y="3290955"/>
            <a:ext cx="1794991" cy="1117762"/>
            <a:chOff x="963336" y="2564400"/>
            <a:chExt cx="6040613" cy="3761561"/>
          </a:xfrm>
        </p:grpSpPr>
        <p:pic>
          <p:nvPicPr>
            <p:cNvPr id="15" name="Graphic 14" descr="Man With Pram outline">
              <a:extLst>
                <a:ext uri="{FF2B5EF4-FFF2-40B4-BE49-F238E27FC236}">
                  <a16:creationId xmlns:a16="http://schemas.microsoft.com/office/drawing/2014/main" id="{8106E5C4-7B2C-C1A7-9114-F56FCB4368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2640" y="2564400"/>
              <a:ext cx="3691309" cy="3758362"/>
            </a:xfrm>
            <a:prstGeom prst="rect">
              <a:avLst/>
            </a:prstGeom>
          </p:spPr>
        </p:pic>
        <p:pic>
          <p:nvPicPr>
            <p:cNvPr id="16" name="Graphic 15" descr="Man with kid outline">
              <a:extLst>
                <a:ext uri="{FF2B5EF4-FFF2-40B4-BE49-F238E27FC236}">
                  <a16:creationId xmlns:a16="http://schemas.microsoft.com/office/drawing/2014/main" id="{D9CF1F5A-CAB4-BA1A-75C2-2C8134B052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63336" y="2566761"/>
              <a:ext cx="3462751" cy="3759200"/>
            </a:xfrm>
            <a:prstGeom prst="rect">
              <a:avLst/>
            </a:prstGeom>
          </p:spPr>
        </p:pic>
      </p:grpSp>
    </p:spTree>
    <p:extLst>
      <p:ext uri="{BB962C8B-B14F-4D97-AF65-F5344CB8AC3E}">
        <p14:creationId xmlns:p14="http://schemas.microsoft.com/office/powerpoint/2010/main" val="1504682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D2E092-EF00-7559-2FD2-032357F72683}"/>
              </a:ext>
            </a:extLst>
          </p:cNvPr>
          <p:cNvSpPr/>
          <p:nvPr/>
        </p:nvSpPr>
        <p:spPr>
          <a:xfrm>
            <a:off x="321151" y="870376"/>
            <a:ext cx="2218574" cy="4989443"/>
          </a:xfrm>
          <a:prstGeom prst="rect">
            <a:avLst/>
          </a:prstGeom>
          <a:solidFill>
            <a:srgbClr val="83A2D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E09C183C-A798-7F55-B83F-594102EF90F1}"/>
              </a:ext>
            </a:extLst>
          </p:cNvPr>
          <p:cNvSpPr txBox="1"/>
          <p:nvPr/>
        </p:nvSpPr>
        <p:spPr>
          <a:xfrm>
            <a:off x="4343" y="143786"/>
            <a:ext cx="12193229" cy="8433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pPr>
            <a:r>
              <a:rPr lang="en-US" sz="3200" b="1">
                <a:solidFill>
                  <a:schemeClr val="tx2"/>
                </a:solidFill>
                <a:latin typeface="Arial" panose="020B0604020202020204" pitchFamily="34" charset="0"/>
                <a:ea typeface="Roboto"/>
                <a:cs typeface="Arial" panose="020B0604020202020204" pitchFamily="34" charset="0"/>
              </a:rPr>
              <a:t>Connecticut ALICE Household Survival Budget Over Time</a:t>
            </a:r>
            <a:endParaRPr lang="en-US" b="1">
              <a:solidFill>
                <a:schemeClr val="tx2"/>
              </a:solidFill>
              <a:latin typeface="Arial" panose="020B0604020202020204" pitchFamily="34" charset="0"/>
              <a:cs typeface="Arial" panose="020B0604020202020204" pitchFamily="34" charset="0"/>
            </a:endParaRPr>
          </a:p>
          <a:p>
            <a:endParaRPr lang="en-US" sz="1200" b="1">
              <a:solidFill>
                <a:srgbClr val="000000"/>
              </a:solidFill>
              <a:latin typeface="Arial" panose="020B0604020202020204" pitchFamily="34" charset="0"/>
              <a:ea typeface="+mn-lt"/>
              <a:cs typeface="Arial" panose="020B0604020202020204" pitchFamily="34" charset="0"/>
            </a:endParaRPr>
          </a:p>
        </p:txBody>
      </p:sp>
      <p:graphicFrame>
        <p:nvGraphicFramePr>
          <p:cNvPr id="8" name="Chart 7">
            <a:extLst>
              <a:ext uri="{FF2B5EF4-FFF2-40B4-BE49-F238E27FC236}">
                <a16:creationId xmlns:a16="http://schemas.microsoft.com/office/drawing/2014/main" id="{F648FD94-B104-7150-6E4B-D0A3CAD61621}"/>
              </a:ext>
            </a:extLst>
          </p:cNvPr>
          <p:cNvGraphicFramePr>
            <a:graphicFrameLocks/>
          </p:cNvGraphicFramePr>
          <p:nvPr>
            <p:extLst>
              <p:ext uri="{D42A27DB-BD31-4B8C-83A1-F6EECF244321}">
                <p14:modId xmlns:p14="http://schemas.microsoft.com/office/powerpoint/2010/main" val="2516006651"/>
              </p:ext>
            </p:extLst>
          </p:nvPr>
        </p:nvGraphicFramePr>
        <p:xfrm>
          <a:off x="2539725" y="683560"/>
          <a:ext cx="7320844" cy="531389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9A7811A-E5BF-BE2B-C8CA-1BBA37CAAC73}"/>
              </a:ext>
            </a:extLst>
          </p:cNvPr>
          <p:cNvSpPr/>
          <p:nvPr/>
        </p:nvSpPr>
        <p:spPr>
          <a:xfrm>
            <a:off x="9777216" y="870376"/>
            <a:ext cx="2218574" cy="4989443"/>
          </a:xfrm>
          <a:prstGeom prst="rect">
            <a:avLst/>
          </a:prstGeom>
          <a:solidFill>
            <a:srgbClr val="83A2D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92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A0F2B3-0317-4CE8-5029-8DCC070857B3}"/>
              </a:ext>
            </a:extLst>
          </p:cNvPr>
          <p:cNvSpPr txBox="1"/>
          <p:nvPr/>
        </p:nvSpPr>
        <p:spPr>
          <a:xfrm>
            <a:off x="7505525" y="771832"/>
            <a:ext cx="454566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2"/>
                </a:solidFill>
                <a:latin typeface="Roboto"/>
                <a:ea typeface="Roboto"/>
                <a:cs typeface="Roboto"/>
              </a:rPr>
              <a:t>With the cost of basics climbing higher and ALICE wages failing to keep up, ALICE households continue to lose buying power.</a:t>
            </a:r>
          </a:p>
        </p:txBody>
      </p:sp>
      <p:pic>
        <p:nvPicPr>
          <p:cNvPr id="3" name="Picture 2" descr="A hand holding a dollar bill&#10;&#10;Description automatically generated">
            <a:extLst>
              <a:ext uri="{FF2B5EF4-FFF2-40B4-BE49-F238E27FC236}">
                <a16:creationId xmlns:a16="http://schemas.microsoft.com/office/drawing/2014/main" id="{7C7B3EF8-A9C7-079D-606C-C75F45049C97}"/>
              </a:ext>
            </a:extLst>
          </p:cNvPr>
          <p:cNvPicPr>
            <a:picLocks noChangeAspect="1"/>
          </p:cNvPicPr>
          <p:nvPr/>
        </p:nvPicPr>
        <p:blipFill>
          <a:blip r:embed="rId3"/>
          <a:stretch>
            <a:fillRect/>
          </a:stretch>
        </p:blipFill>
        <p:spPr>
          <a:xfrm>
            <a:off x="5348" y="6560"/>
            <a:ext cx="7221620" cy="6056144"/>
          </a:xfrm>
          <a:prstGeom prst="rect">
            <a:avLst/>
          </a:prstGeom>
        </p:spPr>
      </p:pic>
      <p:sp>
        <p:nvSpPr>
          <p:cNvPr id="4" name="TextBox 3">
            <a:extLst>
              <a:ext uri="{FF2B5EF4-FFF2-40B4-BE49-F238E27FC236}">
                <a16:creationId xmlns:a16="http://schemas.microsoft.com/office/drawing/2014/main" id="{F87F9C35-2CCE-BF40-4005-F557CA17AA75}"/>
              </a:ext>
            </a:extLst>
          </p:cNvPr>
          <p:cNvSpPr txBox="1"/>
          <p:nvPr/>
        </p:nvSpPr>
        <p:spPr>
          <a:xfrm>
            <a:off x="7505525" y="3240829"/>
            <a:ext cx="4261393" cy="2246769"/>
          </a:xfrm>
          <a:prstGeom prst="rect">
            <a:avLst/>
          </a:prstGeom>
          <a:ln w="1905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i="1">
                <a:solidFill>
                  <a:schemeClr val="tx2"/>
                </a:solidFill>
                <a:latin typeface="Roboto"/>
                <a:ea typeface="Roboto"/>
                <a:cs typeface="Roboto"/>
              </a:rPr>
              <a:t>For a retail salesperson in Connecticut, that loss over 15 years </a:t>
            </a:r>
            <a:r>
              <a:rPr lang="en-US" sz="2800" b="1" i="1">
                <a:solidFill>
                  <a:schemeClr val="accent1"/>
                </a:solidFill>
                <a:latin typeface="Roboto"/>
                <a:ea typeface="Roboto"/>
                <a:cs typeface="Roboto"/>
              </a:rPr>
              <a:t>equates to nearly $42,500 </a:t>
            </a:r>
            <a:r>
              <a:rPr lang="en-US" sz="2800" i="1">
                <a:solidFill>
                  <a:schemeClr val="tx2"/>
                </a:solidFill>
                <a:latin typeface="Roboto"/>
                <a:ea typeface="Roboto"/>
                <a:cs typeface="Roboto"/>
              </a:rPr>
              <a:t> – more than a full year's earnings.</a:t>
            </a:r>
          </a:p>
        </p:txBody>
      </p:sp>
    </p:spTree>
    <p:extLst>
      <p:ext uri="{BB962C8B-B14F-4D97-AF65-F5344CB8AC3E}">
        <p14:creationId xmlns:p14="http://schemas.microsoft.com/office/powerpoint/2010/main" val="207420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and writing on a white paper&#10;&#10;Description automatically generated">
            <a:extLst>
              <a:ext uri="{FF2B5EF4-FFF2-40B4-BE49-F238E27FC236}">
                <a16:creationId xmlns:a16="http://schemas.microsoft.com/office/drawing/2014/main" id="{E0CA6C77-47E3-9430-B2F8-8B2B3C4BC824}"/>
              </a:ext>
            </a:extLst>
          </p:cNvPr>
          <p:cNvPicPr>
            <a:picLocks noChangeAspect="1"/>
          </p:cNvPicPr>
          <p:nvPr/>
        </p:nvPicPr>
        <p:blipFill>
          <a:blip r:embed="rId3"/>
          <a:stretch>
            <a:fillRect/>
          </a:stretch>
        </p:blipFill>
        <p:spPr>
          <a:xfrm>
            <a:off x="1008" y="-171024"/>
            <a:ext cx="12190992" cy="6138164"/>
          </a:xfrm>
          <a:prstGeom prst="rect">
            <a:avLst/>
          </a:prstGeom>
        </p:spPr>
      </p:pic>
      <p:sp>
        <p:nvSpPr>
          <p:cNvPr id="7" name="Rectangle 6">
            <a:extLst>
              <a:ext uri="{FF2B5EF4-FFF2-40B4-BE49-F238E27FC236}">
                <a16:creationId xmlns:a16="http://schemas.microsoft.com/office/drawing/2014/main" id="{795EE057-51A0-447D-9953-D67A503D62E9}"/>
              </a:ext>
            </a:extLst>
          </p:cNvPr>
          <p:cNvSpPr/>
          <p:nvPr/>
        </p:nvSpPr>
        <p:spPr>
          <a:xfrm>
            <a:off x="0" y="-212811"/>
            <a:ext cx="12190992" cy="6179951"/>
          </a:xfrm>
          <a:prstGeom prst="rect">
            <a:avLst/>
          </a:prstGeom>
          <a:solidFill>
            <a:srgbClr val="002F87">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268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62FBA-2042-CF3D-CD53-4FD0AE969534}"/>
              </a:ext>
            </a:extLst>
          </p:cNvPr>
          <p:cNvSpPr>
            <a:spLocks noGrp="1"/>
          </p:cNvSpPr>
          <p:nvPr>
            <p:ph type="ctrTitle"/>
          </p:nvPr>
        </p:nvSpPr>
        <p:spPr>
          <a:xfrm>
            <a:off x="1286948" y="337119"/>
            <a:ext cx="9144000" cy="2387600"/>
          </a:xfrm>
        </p:spPr>
        <p:txBody>
          <a:bodyPr/>
          <a:lstStyle/>
          <a:p>
            <a:r>
              <a:rPr lang="en-US">
                <a:latin typeface="Arial" panose="020B0604020202020204" pitchFamily="34" charset="0"/>
                <a:cs typeface="Arial" panose="020B0604020202020204" pitchFamily="34" charset="0"/>
              </a:rPr>
              <a:t>Thank you!</a:t>
            </a:r>
          </a:p>
        </p:txBody>
      </p:sp>
      <p:sp>
        <p:nvSpPr>
          <p:cNvPr id="3" name="Subtitle 2">
            <a:extLst>
              <a:ext uri="{FF2B5EF4-FFF2-40B4-BE49-F238E27FC236}">
                <a16:creationId xmlns:a16="http://schemas.microsoft.com/office/drawing/2014/main" id="{12B26543-CE17-CB45-F380-F2A62DB21D21}"/>
              </a:ext>
            </a:extLst>
          </p:cNvPr>
          <p:cNvSpPr>
            <a:spLocks noGrp="1"/>
          </p:cNvSpPr>
          <p:nvPr>
            <p:ph type="subTitle" idx="1"/>
          </p:nvPr>
        </p:nvSpPr>
        <p:spPr>
          <a:xfrm>
            <a:off x="1337187" y="3007187"/>
            <a:ext cx="9144000" cy="2344020"/>
          </a:xfrm>
        </p:spPr>
        <p:txBody>
          <a:bodyPr vert="horz" lIns="91440" tIns="45720" rIns="91440" bIns="45720" rtlCol="0" anchor="t">
            <a:normAutofit fontScale="92500" lnSpcReduction="20000"/>
          </a:bodyPr>
          <a:lstStyle/>
          <a:p>
            <a:r>
              <a:rPr lang="en-US" sz="2600">
                <a:ea typeface="Roboto"/>
              </a:rPr>
              <a:t>For more information, contact:</a:t>
            </a:r>
          </a:p>
          <a:p>
            <a:r>
              <a:rPr lang="en-US" sz="2600">
                <a:ea typeface="Roboto"/>
              </a:rPr>
              <a:t>Amy Casavina Hall, United Way of Connecticut</a:t>
            </a:r>
          </a:p>
          <a:p>
            <a:r>
              <a:rPr lang="en-US" sz="2000">
                <a:ea typeface="Roboto"/>
              </a:rPr>
              <a:t>amy.casavinahall@ctunitedway.org </a:t>
            </a:r>
          </a:p>
          <a:p>
            <a:r>
              <a:rPr lang="en-US" sz="2000">
                <a:ea typeface="Roboto"/>
                <a:hlinkClick r:id="rId3"/>
              </a:rPr>
              <a:t>amy.casavinahall@ctunitedway.org</a:t>
            </a:r>
          </a:p>
          <a:p>
            <a:endParaRPr lang="en-US" sz="2000">
              <a:ea typeface="Roboto"/>
            </a:endParaRPr>
          </a:p>
          <a:p>
            <a:r>
              <a:rPr lang="en-US" sz="4400" b="1">
                <a:ea typeface="Roboto"/>
              </a:rPr>
              <a:t>alice.ctunitedway.org </a:t>
            </a:r>
          </a:p>
          <a:p>
            <a:endParaRPr lang="en-US" sz="2000">
              <a:ea typeface="Roboto"/>
            </a:endParaRPr>
          </a:p>
        </p:txBody>
      </p:sp>
    </p:spTree>
    <p:extLst>
      <p:ext uri="{BB962C8B-B14F-4D97-AF65-F5344CB8AC3E}">
        <p14:creationId xmlns:p14="http://schemas.microsoft.com/office/powerpoint/2010/main" val="125025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912974-6C49-1C3D-1F1B-A0B97C37A89F}"/>
              </a:ext>
            </a:extLst>
          </p:cNvPr>
          <p:cNvSpPr/>
          <p:nvPr/>
        </p:nvSpPr>
        <p:spPr>
          <a:xfrm>
            <a:off x="5337160" y="-19664"/>
            <a:ext cx="6854837" cy="6081560"/>
          </a:xfrm>
          <a:prstGeom prst="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red logo&#10;&#10;Description automatically generated">
            <a:extLst>
              <a:ext uri="{FF2B5EF4-FFF2-40B4-BE49-F238E27FC236}">
                <a16:creationId xmlns:a16="http://schemas.microsoft.com/office/drawing/2014/main" id="{4FDF8657-5259-8EFC-E251-7491F9A19B05}"/>
              </a:ext>
            </a:extLst>
          </p:cNvPr>
          <p:cNvPicPr>
            <a:picLocks noChangeAspect="1"/>
          </p:cNvPicPr>
          <p:nvPr/>
        </p:nvPicPr>
        <p:blipFill>
          <a:blip r:embed="rId3"/>
          <a:stretch>
            <a:fillRect/>
          </a:stretch>
        </p:blipFill>
        <p:spPr>
          <a:xfrm>
            <a:off x="177216" y="1511166"/>
            <a:ext cx="4894007" cy="2419484"/>
          </a:xfrm>
          <a:prstGeom prst="rect">
            <a:avLst/>
          </a:prstGeom>
          <a:solidFill>
            <a:srgbClr val="F9B32F"/>
          </a:solidFill>
        </p:spPr>
      </p:pic>
      <p:sp>
        <p:nvSpPr>
          <p:cNvPr id="6" name="Subtitle 2">
            <a:extLst>
              <a:ext uri="{FF2B5EF4-FFF2-40B4-BE49-F238E27FC236}">
                <a16:creationId xmlns:a16="http://schemas.microsoft.com/office/drawing/2014/main" id="{6B96F6C3-C650-D36A-1528-2FD67CFE021D}"/>
              </a:ext>
            </a:extLst>
          </p:cNvPr>
          <p:cNvSpPr>
            <a:spLocks noGrp="1"/>
          </p:cNvSpPr>
          <p:nvPr>
            <p:ph type="subTitle" idx="1"/>
          </p:nvPr>
        </p:nvSpPr>
        <p:spPr>
          <a:xfrm>
            <a:off x="5488426" y="746634"/>
            <a:ext cx="6552303" cy="5092178"/>
          </a:xfrm>
        </p:spPr>
        <p:txBody>
          <a:bodyPr vert="horz" lIns="91440" tIns="45720" rIns="91440" bIns="45720" rtlCol="0" anchor="t">
            <a:normAutofit fontScale="92500"/>
          </a:bodyPr>
          <a:lstStyle/>
          <a:p>
            <a:pPr algn="l">
              <a:lnSpc>
                <a:spcPct val="114999"/>
              </a:lnSpc>
            </a:pPr>
            <a:r>
              <a:rPr lang="en-US" b="1">
                <a:solidFill>
                  <a:schemeClr val="tx2"/>
                </a:solidFill>
                <a:ea typeface="Roboto"/>
              </a:rPr>
              <a:t>Connecticut Key Findings:</a:t>
            </a:r>
          </a:p>
          <a:p>
            <a:pPr marL="457200" indent="-457200" algn="l">
              <a:lnSpc>
                <a:spcPct val="114999"/>
              </a:lnSpc>
              <a:buFont typeface="Courier New" panose="020B0604020202020204" pitchFamily="34" charset="0"/>
              <a:buChar char="o"/>
            </a:pPr>
            <a:r>
              <a:rPr lang="en-US">
                <a:solidFill>
                  <a:schemeClr val="tx2"/>
                </a:solidFill>
                <a:ea typeface="Roboto"/>
              </a:rPr>
              <a:t>Financial hardship of CT </a:t>
            </a:r>
            <a:br>
              <a:rPr lang="en-US">
                <a:solidFill>
                  <a:schemeClr val="tx2"/>
                </a:solidFill>
                <a:ea typeface="Roboto"/>
              </a:rPr>
            </a:br>
            <a:r>
              <a:rPr lang="en-US">
                <a:solidFill>
                  <a:schemeClr val="tx2"/>
                </a:solidFill>
                <a:ea typeface="Roboto"/>
              </a:rPr>
              <a:t>households continues to grow. </a:t>
            </a:r>
          </a:p>
          <a:p>
            <a:pPr marL="457200" indent="-457200" algn="l">
              <a:lnSpc>
                <a:spcPct val="114999"/>
              </a:lnSpc>
              <a:buFont typeface="Courier New" panose="020B0604020202020204" pitchFamily="34" charset="0"/>
              <a:buChar char="o"/>
            </a:pPr>
            <a:r>
              <a:rPr lang="en-US">
                <a:solidFill>
                  <a:schemeClr val="tx2"/>
                </a:solidFill>
                <a:ea typeface="Roboto"/>
              </a:rPr>
              <a:t>The problem: a mismatch </a:t>
            </a:r>
            <a:br>
              <a:rPr lang="en-US">
                <a:solidFill>
                  <a:schemeClr val="tx2"/>
                </a:solidFill>
                <a:ea typeface="Roboto"/>
              </a:rPr>
            </a:br>
            <a:r>
              <a:rPr lang="en-US">
                <a:solidFill>
                  <a:schemeClr val="tx2"/>
                </a:solidFill>
                <a:ea typeface="Roboto"/>
              </a:rPr>
              <a:t>between wages and the costs of basics.</a:t>
            </a:r>
          </a:p>
          <a:p>
            <a:pPr marL="457200" indent="-457200" algn="l">
              <a:lnSpc>
                <a:spcPct val="114999"/>
              </a:lnSpc>
              <a:buFont typeface="Courier New" panose="020B0604020202020204" pitchFamily="34" charset="0"/>
              <a:buChar char="o"/>
            </a:pPr>
            <a:r>
              <a:rPr lang="en-US">
                <a:solidFill>
                  <a:schemeClr val="tx2"/>
                </a:solidFill>
                <a:ea typeface="Roboto"/>
              </a:rPr>
              <a:t>Racial and gender disparities persist.</a:t>
            </a:r>
          </a:p>
          <a:p>
            <a:pPr marL="457200" indent="-457200" algn="l">
              <a:lnSpc>
                <a:spcPct val="114999"/>
              </a:lnSpc>
              <a:buFont typeface="Courier New" panose="020B0604020202020204" pitchFamily="34" charset="0"/>
              <a:buChar char="o"/>
            </a:pPr>
            <a:r>
              <a:rPr lang="en-US">
                <a:solidFill>
                  <a:schemeClr val="tx2"/>
                </a:solidFill>
                <a:ea typeface="Roboto"/>
              </a:rPr>
              <a:t>Pandemic-related enhancements to federal benefits have expired – increasing the strain. </a:t>
            </a:r>
          </a:p>
          <a:p>
            <a:pPr marL="457200" indent="-457200" algn="l">
              <a:lnSpc>
                <a:spcPct val="114999"/>
              </a:lnSpc>
              <a:buFont typeface="Courier New" panose="020B0604020202020204" pitchFamily="34" charset="0"/>
              <a:buChar char="o"/>
            </a:pPr>
            <a:r>
              <a:rPr lang="en-US">
                <a:solidFill>
                  <a:schemeClr val="tx2"/>
                </a:solidFill>
                <a:ea typeface="Roboto"/>
              </a:rPr>
              <a:t>The rising costs of household essentials is putting financial stability further out of reach.</a:t>
            </a:r>
            <a:endParaRPr lang="en-US">
              <a:solidFill>
                <a:schemeClr val="tx2"/>
              </a:solidFill>
            </a:endParaRPr>
          </a:p>
          <a:p>
            <a:pPr algn="l">
              <a:lnSpc>
                <a:spcPct val="114999"/>
              </a:lnSpc>
            </a:pPr>
            <a:endParaRPr lang="en-US" sz="2000">
              <a:solidFill>
                <a:schemeClr val="tx2"/>
              </a:solidFill>
            </a:endParaRPr>
          </a:p>
        </p:txBody>
      </p:sp>
      <p:pic>
        <p:nvPicPr>
          <p:cNvPr id="10" name="Picture 9" descr="A person holding an umbrella on a dock&#10;&#10;Description automatically generated">
            <a:extLst>
              <a:ext uri="{FF2B5EF4-FFF2-40B4-BE49-F238E27FC236}">
                <a16:creationId xmlns:a16="http://schemas.microsoft.com/office/drawing/2014/main" id="{57BAB2AE-8D37-8CFA-F300-3CB750289D72}"/>
              </a:ext>
            </a:extLst>
          </p:cNvPr>
          <p:cNvPicPr>
            <a:picLocks noChangeAspect="1"/>
          </p:cNvPicPr>
          <p:nvPr/>
        </p:nvPicPr>
        <p:blipFill>
          <a:blip r:embed="rId4"/>
          <a:stretch>
            <a:fillRect/>
          </a:stretch>
        </p:blipFill>
        <p:spPr>
          <a:xfrm>
            <a:off x="10073149" y="243062"/>
            <a:ext cx="1821428" cy="2333283"/>
          </a:xfrm>
          <a:prstGeom prst="rect">
            <a:avLst/>
          </a:prstGeom>
        </p:spPr>
      </p:pic>
      <p:sp>
        <p:nvSpPr>
          <p:cNvPr id="14" name="TextBox 13">
            <a:extLst>
              <a:ext uri="{FF2B5EF4-FFF2-40B4-BE49-F238E27FC236}">
                <a16:creationId xmlns:a16="http://schemas.microsoft.com/office/drawing/2014/main" id="{E542C86A-929A-BA9F-5D9B-45BBA08406F5}"/>
              </a:ext>
            </a:extLst>
          </p:cNvPr>
          <p:cNvSpPr txBox="1"/>
          <p:nvPr/>
        </p:nvSpPr>
        <p:spPr>
          <a:xfrm>
            <a:off x="904978" y="3936064"/>
            <a:ext cx="34384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tx2"/>
                </a:solidFill>
                <a:latin typeface="Arial" panose="020B0604020202020204" pitchFamily="34" charset="0"/>
                <a:cs typeface="Arial" panose="020B0604020202020204" pitchFamily="34" charset="0"/>
              </a:rPr>
              <a:t>alice.ctunitedway.org</a:t>
            </a:r>
          </a:p>
        </p:txBody>
      </p:sp>
    </p:spTree>
    <p:extLst>
      <p:ext uri="{BB962C8B-B14F-4D97-AF65-F5344CB8AC3E}">
        <p14:creationId xmlns:p14="http://schemas.microsoft.com/office/powerpoint/2010/main" val="3798733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a bus&#10;&#10;Description automatically generated">
            <a:extLst>
              <a:ext uri="{FF2B5EF4-FFF2-40B4-BE49-F238E27FC236}">
                <a16:creationId xmlns:a16="http://schemas.microsoft.com/office/drawing/2014/main" id="{B957C104-E4C0-DD09-53F2-0E52AEFAB77E}"/>
              </a:ext>
            </a:extLst>
          </p:cNvPr>
          <p:cNvPicPr>
            <a:picLocks noChangeAspect="1"/>
          </p:cNvPicPr>
          <p:nvPr/>
        </p:nvPicPr>
        <p:blipFill>
          <a:blip r:embed="rId3"/>
          <a:stretch>
            <a:fillRect/>
          </a:stretch>
        </p:blipFill>
        <p:spPr>
          <a:xfrm>
            <a:off x="-4192" y="0"/>
            <a:ext cx="2087555" cy="6063342"/>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160" y="0"/>
            <a:ext cx="2159934"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1230F48-DFB1-CD21-EEE1-AF7E9AD3C97F}"/>
              </a:ext>
            </a:extLst>
          </p:cNvPr>
          <p:cNvSpPr/>
          <p:nvPr/>
        </p:nvSpPr>
        <p:spPr>
          <a:xfrm>
            <a:off x="3490452" y="1337187"/>
            <a:ext cx="7157883" cy="352978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E09C183C-A798-7F55-B83F-594102EF90F1}"/>
              </a:ext>
            </a:extLst>
          </p:cNvPr>
          <p:cNvSpPr txBox="1"/>
          <p:nvPr/>
        </p:nvSpPr>
        <p:spPr>
          <a:xfrm>
            <a:off x="4444181" y="3028116"/>
            <a:ext cx="5594554" cy="15488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pPr>
            <a:r>
              <a:rPr lang="en-US" sz="3200">
                <a:solidFill>
                  <a:schemeClr val="tx2"/>
                </a:solidFill>
                <a:latin typeface="Arial" panose="020B0604020202020204" pitchFamily="34" charset="0"/>
                <a:ea typeface="Roboto"/>
                <a:cs typeface="Arial" panose="020B0604020202020204" pitchFamily="34" charset="0"/>
              </a:rPr>
              <a:t>Financial hardship continues to grow in Connecticut.</a:t>
            </a:r>
            <a:endParaRPr lang="en-US">
              <a:solidFill>
                <a:schemeClr val="tx2"/>
              </a:solidFill>
              <a:latin typeface="Arial" panose="020B0604020202020204" pitchFamily="34" charset="0"/>
              <a:ea typeface="Roboto"/>
              <a:cs typeface="Arial" panose="020B0604020202020204" pitchFamily="34" charset="0"/>
            </a:endParaRPr>
          </a:p>
          <a:p>
            <a:pPr>
              <a:lnSpc>
                <a:spcPct val="114999"/>
              </a:lnSpc>
            </a:pPr>
            <a:endParaRPr lang="en-US" sz="2000">
              <a:solidFill>
                <a:schemeClr val="tx2"/>
              </a:solidFill>
              <a:latin typeface="Arial" panose="020B0604020202020204" pitchFamily="34" charset="0"/>
              <a:ea typeface="Roboto"/>
              <a:cs typeface="Arial" panose="020B0604020202020204" pitchFamily="34" charset="0"/>
            </a:endParaRPr>
          </a:p>
        </p:txBody>
      </p:sp>
      <p:sp>
        <p:nvSpPr>
          <p:cNvPr id="2" name="Rectangle: Rounded Corners 1">
            <a:extLst>
              <a:ext uri="{FF2B5EF4-FFF2-40B4-BE49-F238E27FC236}">
                <a16:creationId xmlns:a16="http://schemas.microsoft.com/office/drawing/2014/main" id="{FB416FE2-73E5-8E29-0B5F-FE75B5592B79}"/>
              </a:ext>
            </a:extLst>
          </p:cNvPr>
          <p:cNvSpPr/>
          <p:nvPr/>
        </p:nvSpPr>
        <p:spPr>
          <a:xfrm>
            <a:off x="2487561" y="1646705"/>
            <a:ext cx="3460955" cy="1091381"/>
          </a:xfrm>
          <a:prstGeom prst="round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999"/>
              </a:lnSpc>
            </a:pPr>
            <a:r>
              <a:rPr lang="en-US" sz="3600" b="1">
                <a:solidFill>
                  <a:schemeClr val="tx2"/>
                </a:solidFill>
                <a:latin typeface="Arial" panose="020B0604020202020204" pitchFamily="34" charset="0"/>
                <a:ea typeface="Roboto"/>
                <a:cs typeface="Arial" panose="020B0604020202020204" pitchFamily="34" charset="0"/>
              </a:rPr>
              <a:t>KEY FINDING</a:t>
            </a:r>
            <a:endParaRPr lang="en-US" sz="3600">
              <a:solidFill>
                <a:schemeClr val="tx2"/>
              </a:solidFill>
              <a:latin typeface="Arial" panose="020B0604020202020204" pitchFamily="34" charset="0"/>
              <a:ea typeface="Roboto"/>
              <a:cs typeface="Arial" panose="020B0604020202020204" pitchFamily="34" charset="0"/>
            </a:endParaRPr>
          </a:p>
        </p:txBody>
      </p:sp>
      <p:sp>
        <p:nvSpPr>
          <p:cNvPr id="3" name="Oval 2">
            <a:extLst>
              <a:ext uri="{FF2B5EF4-FFF2-40B4-BE49-F238E27FC236}">
                <a16:creationId xmlns:a16="http://schemas.microsoft.com/office/drawing/2014/main" id="{5CB8DFA0-CBC4-0AD4-4993-792C3994E4B4}"/>
              </a:ext>
            </a:extLst>
          </p:cNvPr>
          <p:cNvSpPr/>
          <p:nvPr/>
        </p:nvSpPr>
        <p:spPr>
          <a:xfrm>
            <a:off x="6096000" y="1646705"/>
            <a:ext cx="1229032" cy="10913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F87"/>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597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e chart with text on it&#10;&#10;Description automatically generated">
            <a:extLst>
              <a:ext uri="{FF2B5EF4-FFF2-40B4-BE49-F238E27FC236}">
                <a16:creationId xmlns:a16="http://schemas.microsoft.com/office/drawing/2014/main" id="{766CFAA2-291A-642A-BDEB-D544B631123C}"/>
              </a:ext>
            </a:extLst>
          </p:cNvPr>
          <p:cNvPicPr>
            <a:picLocks noChangeAspect="1"/>
          </p:cNvPicPr>
          <p:nvPr/>
        </p:nvPicPr>
        <p:blipFill>
          <a:blip r:embed="rId3"/>
          <a:stretch>
            <a:fillRect/>
          </a:stretch>
        </p:blipFill>
        <p:spPr>
          <a:xfrm>
            <a:off x="6034197" y="3198347"/>
            <a:ext cx="3765752" cy="2686208"/>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3710" y="0"/>
            <a:ext cx="12225707" cy="2726303"/>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e chart with text on it&#10;&#10;Description automatically generated">
            <a:extLst>
              <a:ext uri="{FF2B5EF4-FFF2-40B4-BE49-F238E27FC236}">
                <a16:creationId xmlns:a16="http://schemas.microsoft.com/office/drawing/2014/main" id="{04A5E88E-9A35-B6F7-B1B4-3C3B37C4D2A7}"/>
              </a:ext>
            </a:extLst>
          </p:cNvPr>
          <p:cNvPicPr>
            <a:picLocks noChangeAspect="1"/>
          </p:cNvPicPr>
          <p:nvPr/>
        </p:nvPicPr>
        <p:blipFill>
          <a:blip r:embed="rId4"/>
          <a:stretch>
            <a:fillRect/>
          </a:stretch>
        </p:blipFill>
        <p:spPr>
          <a:xfrm>
            <a:off x="2158884" y="3423021"/>
            <a:ext cx="3537857" cy="2479505"/>
          </a:xfrm>
          <a:prstGeom prst="rect">
            <a:avLst/>
          </a:prstGeom>
        </p:spPr>
      </p:pic>
      <p:sp>
        <p:nvSpPr>
          <p:cNvPr id="6" name="Subtitle 2">
            <a:extLst>
              <a:ext uri="{FF2B5EF4-FFF2-40B4-BE49-F238E27FC236}">
                <a16:creationId xmlns:a16="http://schemas.microsoft.com/office/drawing/2014/main" id="{9AAC6C96-6E9C-D62F-9BF8-3C0FABB32FC1}"/>
              </a:ext>
            </a:extLst>
          </p:cNvPr>
          <p:cNvSpPr>
            <a:spLocks noGrp="1"/>
          </p:cNvSpPr>
          <p:nvPr>
            <p:ph type="subTitle" idx="1"/>
          </p:nvPr>
        </p:nvSpPr>
        <p:spPr>
          <a:xfrm>
            <a:off x="1390914" y="620361"/>
            <a:ext cx="8914163" cy="1764619"/>
          </a:xfrm>
        </p:spPr>
        <p:txBody>
          <a:bodyPr vert="horz" lIns="91440" tIns="45720" rIns="91440" bIns="45720" rtlCol="0" anchor="t">
            <a:normAutofit fontScale="92500" lnSpcReduction="10000"/>
          </a:bodyPr>
          <a:lstStyle/>
          <a:p>
            <a:pPr algn="l">
              <a:lnSpc>
                <a:spcPct val="114999"/>
              </a:lnSpc>
            </a:pPr>
            <a:r>
              <a:rPr lang="en-US" sz="2800">
                <a:solidFill>
                  <a:schemeClr val="tx2"/>
                </a:solidFill>
                <a:ea typeface="Roboto"/>
              </a:rPr>
              <a:t>Of the 1.4 million households in Connecticut, </a:t>
            </a:r>
            <a:r>
              <a:rPr lang="en-US" sz="2800" b="1">
                <a:solidFill>
                  <a:schemeClr val="tx2"/>
                </a:solidFill>
                <a:ea typeface="Roboto"/>
              </a:rPr>
              <a:t>552,710</a:t>
            </a:r>
            <a:r>
              <a:rPr lang="en-US" sz="2800">
                <a:solidFill>
                  <a:schemeClr val="tx2"/>
                </a:solidFill>
                <a:ea typeface="Roboto"/>
              </a:rPr>
              <a:t> — </a:t>
            </a:r>
            <a:r>
              <a:rPr lang="en-US" sz="2800" b="1">
                <a:solidFill>
                  <a:schemeClr val="tx2"/>
                </a:solidFill>
                <a:ea typeface="Roboto"/>
              </a:rPr>
              <a:t>or 39%</a:t>
            </a:r>
            <a:r>
              <a:rPr lang="en-US" sz="2800">
                <a:solidFill>
                  <a:schemeClr val="tx2"/>
                </a:solidFill>
                <a:ea typeface="Roboto"/>
              </a:rPr>
              <a:t> — had income below the ALICE Threshold of Financial Survival in 2021; more than 54,000 additional households compared to 2019. </a:t>
            </a:r>
            <a:endParaRPr lang="en-US" sz="2000">
              <a:solidFill>
                <a:schemeClr val="tx2"/>
              </a:solidFill>
            </a:endParaRPr>
          </a:p>
          <a:p>
            <a:pPr marL="285750" algn="l">
              <a:lnSpc>
                <a:spcPct val="114999"/>
              </a:lnSpc>
              <a:buFont typeface="Courier New"/>
            </a:pPr>
            <a:endParaRPr lang="en-US" sz="2000">
              <a:solidFill>
                <a:schemeClr val="tx2"/>
              </a:solidFill>
            </a:endParaRPr>
          </a:p>
          <a:p>
            <a:pPr algn="l">
              <a:lnSpc>
                <a:spcPct val="114999"/>
              </a:lnSpc>
            </a:pPr>
            <a:endParaRPr lang="en-US" sz="2000">
              <a:solidFill>
                <a:schemeClr val="tx2"/>
              </a:solidFill>
            </a:endParaRPr>
          </a:p>
        </p:txBody>
      </p:sp>
      <p:sp>
        <p:nvSpPr>
          <p:cNvPr id="15" name="TextBox 14">
            <a:extLst>
              <a:ext uri="{FF2B5EF4-FFF2-40B4-BE49-F238E27FC236}">
                <a16:creationId xmlns:a16="http://schemas.microsoft.com/office/drawing/2014/main" id="{BCEA5642-B380-7304-9342-01DD6544733F}"/>
              </a:ext>
            </a:extLst>
          </p:cNvPr>
          <p:cNvSpPr txBox="1"/>
          <p:nvPr/>
        </p:nvSpPr>
        <p:spPr>
          <a:xfrm>
            <a:off x="2322168" y="3111558"/>
            <a:ext cx="3058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latin typeface="Arial Narrow"/>
                <a:cs typeface="Calibri"/>
              </a:rPr>
              <a:t>National </a:t>
            </a:r>
            <a:endParaRPr lang="en-US" b="1">
              <a:solidFill>
                <a:schemeClr val="tx2"/>
              </a:solidFill>
              <a:latin typeface="Arial Narrow"/>
            </a:endParaRPr>
          </a:p>
        </p:txBody>
      </p:sp>
      <p:sp>
        <p:nvSpPr>
          <p:cNvPr id="16" name="TextBox 15">
            <a:extLst>
              <a:ext uri="{FF2B5EF4-FFF2-40B4-BE49-F238E27FC236}">
                <a16:creationId xmlns:a16="http://schemas.microsoft.com/office/drawing/2014/main" id="{DCF4494F-F240-99B9-A10D-16D87DBA87E5}"/>
              </a:ext>
            </a:extLst>
          </p:cNvPr>
          <p:cNvSpPr txBox="1"/>
          <p:nvPr/>
        </p:nvSpPr>
        <p:spPr>
          <a:xfrm>
            <a:off x="6208368" y="3111558"/>
            <a:ext cx="3058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latin typeface="Arial Narrow"/>
                <a:cs typeface="Calibri"/>
              </a:rPr>
              <a:t>Connecticut</a:t>
            </a:r>
            <a:endParaRPr lang="en-US" b="1">
              <a:solidFill>
                <a:schemeClr val="tx2"/>
              </a:solidFill>
              <a:latin typeface="Arial Narrow"/>
            </a:endParaRPr>
          </a:p>
        </p:txBody>
      </p:sp>
    </p:spTree>
    <p:extLst>
      <p:ext uri="{BB962C8B-B14F-4D97-AF65-F5344CB8AC3E}">
        <p14:creationId xmlns:p14="http://schemas.microsoft.com/office/powerpoint/2010/main" val="64839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state of connecticut&#10;&#10;Description automatically generated">
            <a:extLst>
              <a:ext uri="{FF2B5EF4-FFF2-40B4-BE49-F238E27FC236}">
                <a16:creationId xmlns:a16="http://schemas.microsoft.com/office/drawing/2014/main" id="{0BB2A702-2F3F-43F3-3755-C164611ACAA8}"/>
              </a:ext>
            </a:extLst>
          </p:cNvPr>
          <p:cNvPicPr>
            <a:picLocks noChangeAspect="1"/>
          </p:cNvPicPr>
          <p:nvPr/>
        </p:nvPicPr>
        <p:blipFill rotWithShape="1">
          <a:blip r:embed="rId3"/>
          <a:srcRect l="1888" t="9346" r="2409" b="6176"/>
          <a:stretch/>
        </p:blipFill>
        <p:spPr>
          <a:xfrm>
            <a:off x="4799563" y="892277"/>
            <a:ext cx="7146631" cy="5073445"/>
          </a:xfrm>
          <a:prstGeom prst="rect">
            <a:avLst/>
          </a:prstGeom>
        </p:spPr>
      </p:pic>
      <p:sp>
        <p:nvSpPr>
          <p:cNvPr id="9" name="Rectangle 8">
            <a:extLst>
              <a:ext uri="{FF2B5EF4-FFF2-40B4-BE49-F238E27FC236}">
                <a16:creationId xmlns:a16="http://schemas.microsoft.com/office/drawing/2014/main" id="{1D0D8DF1-1924-CCA1-B14D-7B0FF8466576}"/>
              </a:ext>
            </a:extLst>
          </p:cNvPr>
          <p:cNvSpPr/>
          <p:nvPr/>
        </p:nvSpPr>
        <p:spPr>
          <a:xfrm>
            <a:off x="245806" y="1206467"/>
            <a:ext cx="4628184" cy="4083288"/>
          </a:xfrm>
          <a:prstGeom prst="rect">
            <a:avLst/>
          </a:prstGeom>
          <a:solidFill>
            <a:srgbClr val="002F8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rgbClr val="002F87"/>
              </a:solidFill>
              <a:latin typeface="Roboto"/>
              <a:ea typeface="Roboto"/>
              <a:cs typeface="Roboto"/>
            </a:endParaRPr>
          </a:p>
        </p:txBody>
      </p:sp>
      <p:sp>
        <p:nvSpPr>
          <p:cNvPr id="8" name="TextBox 7">
            <a:extLst>
              <a:ext uri="{FF2B5EF4-FFF2-40B4-BE49-F238E27FC236}">
                <a16:creationId xmlns:a16="http://schemas.microsoft.com/office/drawing/2014/main" id="{68EDF8C0-5F30-1973-F20A-B9FEBECE7DD0}"/>
              </a:ext>
            </a:extLst>
          </p:cNvPr>
          <p:cNvSpPr txBox="1"/>
          <p:nvPr/>
        </p:nvSpPr>
        <p:spPr>
          <a:xfrm>
            <a:off x="171379" y="223954"/>
            <a:ext cx="11849242" cy="9825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4999"/>
              </a:lnSpc>
            </a:pPr>
            <a:r>
              <a:rPr lang="en-US" sz="3200" b="1">
                <a:solidFill>
                  <a:schemeClr val="accent1"/>
                </a:solidFill>
                <a:latin typeface="Arial" panose="020B0604020202020204" pitchFamily="34" charset="0"/>
                <a:ea typeface="Roboto"/>
                <a:cs typeface="Arial" panose="020B0604020202020204" pitchFamily="34" charset="0"/>
              </a:rPr>
              <a:t>ALICE households live in every community in Connecticut.</a:t>
            </a:r>
            <a:endParaRPr lang="en-US" sz="3200">
              <a:solidFill>
                <a:schemeClr val="accent1"/>
              </a:solidFill>
              <a:latin typeface="Arial" panose="020B0604020202020204" pitchFamily="34" charset="0"/>
              <a:ea typeface="Roboto"/>
              <a:cs typeface="Arial" panose="020B0604020202020204" pitchFamily="34" charset="0"/>
            </a:endParaRPr>
          </a:p>
          <a:p>
            <a:pPr>
              <a:lnSpc>
                <a:spcPct val="114999"/>
              </a:lnSpc>
            </a:pPr>
            <a:endParaRPr lang="en-US" sz="2000">
              <a:solidFill>
                <a:schemeClr val="tx2"/>
              </a:solidFill>
              <a:latin typeface="Arial" panose="020B0604020202020204" pitchFamily="34" charset="0"/>
              <a:ea typeface="Roboto"/>
              <a:cs typeface="Arial" panose="020B0604020202020204" pitchFamily="34" charset="0"/>
            </a:endParaRPr>
          </a:p>
        </p:txBody>
      </p:sp>
      <p:sp>
        <p:nvSpPr>
          <p:cNvPr id="14" name="TextBox 13">
            <a:extLst>
              <a:ext uri="{FF2B5EF4-FFF2-40B4-BE49-F238E27FC236}">
                <a16:creationId xmlns:a16="http://schemas.microsoft.com/office/drawing/2014/main" id="{C1E43ACF-EB45-2286-3474-AC5B21ED4F0E}"/>
              </a:ext>
            </a:extLst>
          </p:cNvPr>
          <p:cNvSpPr txBox="1"/>
          <p:nvPr/>
        </p:nvSpPr>
        <p:spPr>
          <a:xfrm>
            <a:off x="533671" y="1730003"/>
            <a:ext cx="4052454" cy="3036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2400">
                <a:solidFill>
                  <a:schemeClr val="bg1"/>
                </a:solidFill>
                <a:latin typeface="Arial" panose="020B0604020202020204" pitchFamily="34" charset="0"/>
                <a:ea typeface="+mn-lt"/>
                <a:cs typeface="Arial" panose="020B0604020202020204" pitchFamily="34" charset="0"/>
              </a:rPr>
              <a:t>39% of Connecticut Households live below the ALICE Threshold. </a:t>
            </a:r>
          </a:p>
          <a:p>
            <a:pPr>
              <a:lnSpc>
                <a:spcPct val="114999"/>
              </a:lnSpc>
            </a:pPr>
            <a:endParaRPr lang="en-US" sz="2400">
              <a:solidFill>
                <a:schemeClr val="bg1"/>
              </a:solidFill>
              <a:latin typeface="Arial" panose="020B0604020202020204" pitchFamily="34" charset="0"/>
              <a:ea typeface="+mn-lt"/>
              <a:cs typeface="Arial" panose="020B0604020202020204" pitchFamily="34" charset="0"/>
            </a:endParaRPr>
          </a:p>
          <a:p>
            <a:pPr>
              <a:lnSpc>
                <a:spcPct val="114999"/>
              </a:lnSpc>
            </a:pPr>
            <a:r>
              <a:rPr lang="en-US" sz="2400">
                <a:solidFill>
                  <a:schemeClr val="bg1"/>
                </a:solidFill>
                <a:latin typeface="Arial" panose="020B0604020202020204" pitchFamily="34" charset="0"/>
                <a:ea typeface="+mn-lt"/>
                <a:cs typeface="Arial" panose="020B0604020202020204" pitchFamily="34" charset="0"/>
              </a:rPr>
              <a:t>In some communities, that percentage is as high as 68%.</a:t>
            </a:r>
            <a:endParaRPr lang="en-US">
              <a:solidFill>
                <a:schemeClr val="bg1"/>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42270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D1B282-33B3-C62F-75FE-1AF983456394}"/>
              </a:ext>
            </a:extLst>
          </p:cNvPr>
          <p:cNvSpPr txBox="1"/>
          <p:nvPr/>
        </p:nvSpPr>
        <p:spPr>
          <a:xfrm>
            <a:off x="8197640" y="965652"/>
            <a:ext cx="3349341" cy="34420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sz="3200" b="1">
                <a:solidFill>
                  <a:schemeClr val="accent1"/>
                </a:solidFill>
                <a:latin typeface="Arial" panose="020B0604020202020204" pitchFamily="34" charset="0"/>
                <a:ea typeface="Roboto"/>
                <a:cs typeface="Arial" panose="020B0604020202020204" pitchFamily="34" charset="0"/>
              </a:rPr>
              <a:t>The Household Survival Budget adjusts for geography and household composition.</a:t>
            </a:r>
            <a:endParaRPr lang="en-US" sz="3200">
              <a:solidFill>
                <a:schemeClr val="accent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136CB3ED-3732-F381-1AD8-4928B963103B}"/>
              </a:ext>
            </a:extLst>
          </p:cNvPr>
          <p:cNvGraphicFramePr>
            <a:graphicFrameLocks noGrp="1"/>
          </p:cNvGraphicFramePr>
          <p:nvPr>
            <p:extLst>
              <p:ext uri="{D42A27DB-BD31-4B8C-83A1-F6EECF244321}">
                <p14:modId xmlns:p14="http://schemas.microsoft.com/office/powerpoint/2010/main" val="940124822"/>
              </p:ext>
            </p:extLst>
          </p:nvPr>
        </p:nvGraphicFramePr>
        <p:xfrm>
          <a:off x="270387" y="270386"/>
          <a:ext cx="7607692" cy="5596130"/>
        </p:xfrm>
        <a:graphic>
          <a:graphicData uri="http://schemas.openxmlformats.org/drawingml/2006/table">
            <a:tbl>
              <a:tblPr firstRow="1" bandRow="1">
                <a:tableStyleId>{21E4AEA4-8DFA-4A89-87EB-49C32662AFE0}</a:tableStyleId>
              </a:tblPr>
              <a:tblGrid>
                <a:gridCol w="2514600">
                  <a:extLst>
                    <a:ext uri="{9D8B030D-6E8A-4147-A177-3AD203B41FA5}">
                      <a16:colId xmlns:a16="http://schemas.microsoft.com/office/drawing/2014/main" val="3821797102"/>
                    </a:ext>
                  </a:extLst>
                </a:gridCol>
                <a:gridCol w="1992085">
                  <a:extLst>
                    <a:ext uri="{9D8B030D-6E8A-4147-A177-3AD203B41FA5}">
                      <a16:colId xmlns:a16="http://schemas.microsoft.com/office/drawing/2014/main" val="1945058157"/>
                    </a:ext>
                  </a:extLst>
                </a:gridCol>
                <a:gridCol w="1937656">
                  <a:extLst>
                    <a:ext uri="{9D8B030D-6E8A-4147-A177-3AD203B41FA5}">
                      <a16:colId xmlns:a16="http://schemas.microsoft.com/office/drawing/2014/main" val="707872768"/>
                    </a:ext>
                  </a:extLst>
                </a:gridCol>
                <a:gridCol w="1163351">
                  <a:extLst>
                    <a:ext uri="{9D8B030D-6E8A-4147-A177-3AD203B41FA5}">
                      <a16:colId xmlns:a16="http://schemas.microsoft.com/office/drawing/2014/main" val="4126578678"/>
                    </a:ext>
                  </a:extLst>
                </a:gridCol>
              </a:tblGrid>
              <a:tr h="1032298">
                <a:tc>
                  <a:txBody>
                    <a:bodyPr/>
                    <a:lstStyle/>
                    <a:p>
                      <a:endParaRPr lang="en-US" sz="1400">
                        <a:solidFill>
                          <a:schemeClr val="tx2"/>
                        </a:solidFill>
                        <a:latin typeface="Arial" panose="020B0604020202020204" pitchFamily="34" charset="0"/>
                        <a:cs typeface="Arial" panose="020B0604020202020204" pitchFamily="34" charset="0"/>
                      </a:endParaRPr>
                    </a:p>
                  </a:txBody>
                  <a:tcPr anchor="b"/>
                </a:tc>
                <a:tc>
                  <a:txBody>
                    <a:bodyPr/>
                    <a:lstStyle/>
                    <a:p>
                      <a:pPr algn="ctr"/>
                      <a:r>
                        <a:rPr lang="en-US" sz="1800">
                          <a:solidFill>
                            <a:schemeClr val="tx2"/>
                          </a:solidFill>
                          <a:latin typeface="Arial" panose="020B0604020202020204" pitchFamily="34" charset="0"/>
                          <a:cs typeface="Arial" panose="020B0604020202020204" pitchFamily="34" charset="0"/>
                        </a:rPr>
                        <a:t>2018</a:t>
                      </a:r>
                    </a:p>
                    <a:p>
                      <a:pPr lvl="0" algn="ctr">
                        <a:buNone/>
                      </a:pPr>
                      <a:r>
                        <a:rPr lang="en-US" sz="1800">
                          <a:solidFill>
                            <a:schemeClr val="tx2"/>
                          </a:solidFill>
                          <a:latin typeface="Arial" panose="020B0604020202020204" pitchFamily="34" charset="0"/>
                          <a:cs typeface="Arial" panose="020B0604020202020204" pitchFamily="34" charset="0"/>
                        </a:rPr>
                        <a:t>% Below ALICE Threshold</a:t>
                      </a:r>
                    </a:p>
                  </a:txBody>
                  <a:tcPr anchor="b"/>
                </a:tc>
                <a:tc>
                  <a:txBody>
                    <a:bodyPr/>
                    <a:lstStyle/>
                    <a:p>
                      <a:pPr lvl="0" algn="ctr">
                        <a:buNone/>
                      </a:pPr>
                      <a:r>
                        <a:rPr lang="en-US" sz="1800" b="1" i="0" u="none" strike="noStrike" noProof="0">
                          <a:solidFill>
                            <a:schemeClr val="tx2"/>
                          </a:solidFill>
                          <a:latin typeface="Arial" panose="020B0604020202020204" pitchFamily="34" charset="0"/>
                          <a:cs typeface="Arial" panose="020B0604020202020204" pitchFamily="34" charset="0"/>
                        </a:rPr>
                        <a:t>2021</a:t>
                      </a:r>
                    </a:p>
                    <a:p>
                      <a:pPr lvl="0" algn="ctr">
                        <a:buNone/>
                      </a:pPr>
                      <a:r>
                        <a:rPr lang="en-US" sz="1800" b="1" i="0" u="none" strike="noStrike" noProof="0">
                          <a:solidFill>
                            <a:schemeClr val="tx2"/>
                          </a:solidFill>
                          <a:latin typeface="Arial" panose="020B0604020202020204" pitchFamily="34" charset="0"/>
                          <a:cs typeface="Arial" panose="020B0604020202020204" pitchFamily="34" charset="0"/>
                        </a:rPr>
                        <a:t>% Below ALICE </a:t>
                      </a:r>
                      <a:endParaRPr lang="en-US" sz="1800">
                        <a:solidFill>
                          <a:schemeClr val="tx2"/>
                        </a:solidFill>
                        <a:latin typeface="Arial" panose="020B0604020202020204" pitchFamily="34" charset="0"/>
                        <a:cs typeface="Arial" panose="020B0604020202020204" pitchFamily="34" charset="0"/>
                      </a:endParaRPr>
                    </a:p>
                    <a:p>
                      <a:pPr lvl="0" algn="ctr">
                        <a:buNone/>
                      </a:pPr>
                      <a:r>
                        <a:rPr lang="en-US" sz="1800" b="1" i="0" u="none" strike="noStrike" noProof="0">
                          <a:solidFill>
                            <a:schemeClr val="tx2"/>
                          </a:solidFill>
                          <a:latin typeface="Arial" panose="020B0604020202020204" pitchFamily="34" charset="0"/>
                          <a:cs typeface="Arial" panose="020B0604020202020204" pitchFamily="34" charset="0"/>
                        </a:rPr>
                        <a:t>Threshold</a:t>
                      </a:r>
                      <a:endParaRPr lang="en-US" sz="1800">
                        <a:solidFill>
                          <a:schemeClr val="tx2"/>
                        </a:solidFill>
                        <a:latin typeface="Arial" panose="020B0604020202020204" pitchFamily="34" charset="0"/>
                        <a:cs typeface="Arial" panose="020B0604020202020204" pitchFamily="34" charset="0"/>
                      </a:endParaRPr>
                    </a:p>
                  </a:txBody>
                  <a:tcPr anchor="b"/>
                </a:tc>
                <a:tc>
                  <a:txBody>
                    <a:bodyPr/>
                    <a:lstStyle/>
                    <a:p>
                      <a:pPr algn="ctr"/>
                      <a:r>
                        <a:rPr lang="en-US" sz="1800">
                          <a:solidFill>
                            <a:schemeClr val="tx2"/>
                          </a:solidFill>
                          <a:latin typeface="Arial" panose="020B0604020202020204" pitchFamily="34" charset="0"/>
                          <a:cs typeface="Arial" panose="020B0604020202020204" pitchFamily="34" charset="0"/>
                        </a:rPr>
                        <a:t>% Change</a:t>
                      </a:r>
                    </a:p>
                  </a:txBody>
                  <a:tcPr anchor="b"/>
                </a:tc>
                <a:extLst>
                  <a:ext uri="{0D108BD9-81ED-4DB2-BD59-A6C34878D82A}">
                    <a16:rowId xmlns:a16="http://schemas.microsoft.com/office/drawing/2014/main" val="3070306198"/>
                  </a:ext>
                </a:extLst>
              </a:tr>
              <a:tr h="325988">
                <a:tc>
                  <a:txBody>
                    <a:bodyPr/>
                    <a:lstStyle/>
                    <a:p>
                      <a:r>
                        <a:rPr lang="en-US" sz="1400">
                          <a:solidFill>
                            <a:schemeClr val="tx2"/>
                          </a:solidFill>
                          <a:latin typeface="Arial" panose="020B0604020202020204" pitchFamily="34" charset="0"/>
                          <a:cs typeface="Arial" panose="020B0604020202020204" pitchFamily="34" charset="0"/>
                        </a:rPr>
                        <a:t>Central and Northeastern </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35</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39</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646603680"/>
                  </a:ext>
                </a:extLst>
              </a:tr>
              <a:tr h="325988">
                <a:tc>
                  <a:txBody>
                    <a:bodyPr/>
                    <a:lstStyle/>
                    <a:p>
                      <a:r>
                        <a:rPr lang="en-US" sz="1400">
                          <a:solidFill>
                            <a:schemeClr val="tx2"/>
                          </a:solidFill>
                          <a:latin typeface="Arial" panose="020B0604020202020204" pitchFamily="34" charset="0"/>
                          <a:cs typeface="Arial" panose="020B0604020202020204" pitchFamily="34" charset="0"/>
                        </a:rPr>
                        <a:t>Coastal and Western </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40</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467590073"/>
                  </a:ext>
                </a:extLst>
              </a:tr>
              <a:tr h="325988">
                <a:tc>
                  <a:txBody>
                    <a:bodyPr/>
                    <a:lstStyle/>
                    <a:p>
                      <a:r>
                        <a:rPr lang="en-US" sz="1400">
                          <a:solidFill>
                            <a:schemeClr val="tx2"/>
                          </a:solidFill>
                          <a:latin typeface="Arial" panose="020B0604020202020204" pitchFamily="34" charset="0"/>
                          <a:cs typeface="Arial" panose="020B0604020202020204" pitchFamily="34" charset="0"/>
                        </a:rPr>
                        <a:t>Greater New Haven</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44</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42</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650093852"/>
                  </a:ext>
                </a:extLst>
              </a:tr>
              <a:tr h="325988">
                <a:tc>
                  <a:txBody>
                    <a:bodyPr/>
                    <a:lstStyle/>
                    <a:p>
                      <a:r>
                        <a:rPr lang="en-US" sz="1400">
                          <a:solidFill>
                            <a:schemeClr val="tx2"/>
                          </a:solidFill>
                          <a:latin typeface="Arial" panose="020B0604020202020204" pitchFamily="34" charset="0"/>
                          <a:cs typeface="Arial" panose="020B0604020202020204" pitchFamily="34" charset="0"/>
                        </a:rPr>
                        <a:t>Greater Waterbury</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44</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43</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2787609271"/>
                  </a:ext>
                </a:extLst>
              </a:tr>
              <a:tr h="325988">
                <a:tc>
                  <a:txBody>
                    <a:bodyPr/>
                    <a:lstStyle/>
                    <a:p>
                      <a:r>
                        <a:rPr lang="en-US" sz="1400">
                          <a:solidFill>
                            <a:schemeClr val="tx2"/>
                          </a:solidFill>
                          <a:latin typeface="Arial" panose="020B0604020202020204" pitchFamily="34" charset="0"/>
                          <a:cs typeface="Arial" panose="020B0604020202020204" pitchFamily="34" charset="0"/>
                        </a:rPr>
                        <a:t>Greenwich </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29</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26</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2165071587"/>
                  </a:ext>
                </a:extLst>
              </a:tr>
              <a:tr h="325988">
                <a:tc>
                  <a:txBody>
                    <a:bodyPr/>
                    <a:lstStyle/>
                    <a:p>
                      <a:r>
                        <a:rPr lang="en-US" sz="1400">
                          <a:solidFill>
                            <a:schemeClr val="tx2"/>
                          </a:solidFill>
                          <a:latin typeface="Arial" panose="020B0604020202020204" pitchFamily="34" charset="0"/>
                          <a:cs typeface="Arial" panose="020B0604020202020204" pitchFamily="34" charset="0"/>
                        </a:rPr>
                        <a:t>Meriden and Wallingford</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42</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43</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2313867061"/>
                  </a:ext>
                </a:extLst>
              </a:tr>
              <a:tr h="325988">
                <a:tc>
                  <a:txBody>
                    <a:bodyPr/>
                    <a:lstStyle/>
                    <a:p>
                      <a:r>
                        <a:rPr lang="en-US" sz="1400">
                          <a:solidFill>
                            <a:schemeClr val="tx2"/>
                          </a:solidFill>
                          <a:latin typeface="Arial" panose="020B0604020202020204" pitchFamily="34" charset="0"/>
                          <a:cs typeface="Arial" panose="020B0604020202020204" pitchFamily="34" charset="0"/>
                        </a:rPr>
                        <a:t>Middlesex</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29</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33</a:t>
                      </a:r>
                    </a:p>
                  </a:txBody>
                  <a:tcPr/>
                </a:tc>
                <a:tc>
                  <a:txBody>
                    <a:bodyPr/>
                    <a:lstStyle/>
                    <a:p>
                      <a:pPr algn="r"/>
                      <a:r>
                        <a:rPr lang="en-US" sz="1400">
                          <a:solidFill>
                            <a:schemeClr val="tx2"/>
                          </a:solidFill>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2269175737"/>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Milford</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31</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30</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892116535"/>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Naugatuck and Beacon Falls</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38</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35</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763058318"/>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Northwest</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33</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38</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3897964294"/>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Southeastern</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33</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37</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3211224332"/>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Southington</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29</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29</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296742979"/>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Valley</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40</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37</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2124170911"/>
                  </a:ext>
                </a:extLst>
              </a:tr>
              <a:tr h="325988">
                <a:tc>
                  <a:txBody>
                    <a:bodyPr/>
                    <a:lstStyle/>
                    <a:p>
                      <a:pPr lvl="0">
                        <a:buNone/>
                      </a:pPr>
                      <a:r>
                        <a:rPr lang="en-US" sz="1400">
                          <a:solidFill>
                            <a:schemeClr val="tx2"/>
                          </a:solidFill>
                          <a:latin typeface="Arial" panose="020B0604020202020204" pitchFamily="34" charset="0"/>
                          <a:cs typeface="Arial" panose="020B0604020202020204" pitchFamily="34" charset="0"/>
                        </a:rPr>
                        <a:t>West Central</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34</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39</a:t>
                      </a:r>
                    </a:p>
                  </a:txBody>
                  <a:tcPr/>
                </a:tc>
                <a:tc>
                  <a:txBody>
                    <a:bodyPr/>
                    <a:lstStyle/>
                    <a:p>
                      <a:pPr lvl="0" algn="r">
                        <a:buNone/>
                      </a:pPr>
                      <a:r>
                        <a:rPr lang="en-US" sz="1400">
                          <a:solidFill>
                            <a:schemeClr val="tx2"/>
                          </a:solidFill>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2933022340"/>
                  </a:ext>
                </a:extLst>
              </a:tr>
            </a:tbl>
          </a:graphicData>
        </a:graphic>
      </p:graphicFrame>
      <p:sp>
        <p:nvSpPr>
          <p:cNvPr id="10" name="TextBox 9">
            <a:extLst>
              <a:ext uri="{FF2B5EF4-FFF2-40B4-BE49-F238E27FC236}">
                <a16:creationId xmlns:a16="http://schemas.microsoft.com/office/drawing/2014/main" id="{D47DB6FB-1F18-45B0-D45D-AB223F9DAA77}"/>
              </a:ext>
            </a:extLst>
          </p:cNvPr>
          <p:cNvSpPr txBox="1"/>
          <p:nvPr/>
        </p:nvSpPr>
        <p:spPr>
          <a:xfrm>
            <a:off x="8025581" y="4687529"/>
            <a:ext cx="3896032" cy="1019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chemeClr val="tx2"/>
                </a:solidFill>
                <a:latin typeface="Arial Narrow"/>
                <a:ea typeface="Roboto"/>
                <a:cs typeface="Calibri"/>
              </a:rPr>
              <a:t>View more household compositions and maps by county, town, and legislative district at </a:t>
            </a:r>
            <a:r>
              <a:rPr lang="en-US" b="1">
                <a:solidFill>
                  <a:schemeClr val="tx2"/>
                </a:solidFill>
                <a:latin typeface="Arial Narrow"/>
                <a:ea typeface="Roboto"/>
                <a:cs typeface="Calibri"/>
              </a:rPr>
              <a:t>Unitedforalice.org/Connecticut</a:t>
            </a:r>
            <a:endParaRPr lang="en-US" b="1">
              <a:solidFill>
                <a:schemeClr val="tx2"/>
              </a:solidFill>
              <a:latin typeface="Arial Narrow"/>
              <a:ea typeface="Roboto"/>
              <a:cs typeface="Roboto"/>
            </a:endParaRPr>
          </a:p>
        </p:txBody>
      </p:sp>
    </p:spTree>
    <p:extLst>
      <p:ext uri="{BB962C8B-B14F-4D97-AF65-F5344CB8AC3E}">
        <p14:creationId xmlns:p14="http://schemas.microsoft.com/office/powerpoint/2010/main" val="3558682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D1B282-33B3-C62F-75FE-1AF983456394}"/>
              </a:ext>
            </a:extLst>
          </p:cNvPr>
          <p:cNvSpPr txBox="1"/>
          <p:nvPr/>
        </p:nvSpPr>
        <p:spPr>
          <a:xfrm>
            <a:off x="263007" y="176613"/>
            <a:ext cx="6396990" cy="388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b="1">
                <a:solidFill>
                  <a:schemeClr val="tx2"/>
                </a:solidFill>
                <a:latin typeface="Roboto"/>
                <a:ea typeface="Roboto"/>
                <a:cs typeface="Calibri"/>
              </a:rPr>
              <a:t>United Way of Greater New Haven, ALICE Households 2021</a:t>
            </a:r>
            <a:endParaRPr lang="en-US">
              <a:solidFill>
                <a:schemeClr val="tx2"/>
              </a:solidFill>
              <a:latin typeface="Roboto"/>
              <a:ea typeface="Roboto"/>
              <a:cs typeface="Roboto"/>
            </a:endParaRPr>
          </a:p>
        </p:txBody>
      </p:sp>
      <p:sp>
        <p:nvSpPr>
          <p:cNvPr id="10" name="TextBox 9">
            <a:extLst>
              <a:ext uri="{FF2B5EF4-FFF2-40B4-BE49-F238E27FC236}">
                <a16:creationId xmlns:a16="http://schemas.microsoft.com/office/drawing/2014/main" id="{D47DB6FB-1F18-45B0-D45D-AB223F9DAA77}"/>
              </a:ext>
            </a:extLst>
          </p:cNvPr>
          <p:cNvSpPr txBox="1"/>
          <p:nvPr/>
        </p:nvSpPr>
        <p:spPr>
          <a:xfrm>
            <a:off x="7878097" y="4953000"/>
            <a:ext cx="4117256" cy="1019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US">
                <a:solidFill>
                  <a:schemeClr val="tx2"/>
                </a:solidFill>
                <a:latin typeface="Arial Narrow"/>
                <a:ea typeface="Roboto"/>
                <a:cs typeface="Calibri"/>
              </a:rPr>
              <a:t>View more household compositions and maps by county, town, and legislative district at </a:t>
            </a:r>
            <a:r>
              <a:rPr lang="en-US" b="1">
                <a:solidFill>
                  <a:schemeClr val="tx2"/>
                </a:solidFill>
                <a:latin typeface="Arial Narrow"/>
                <a:ea typeface="Roboto"/>
                <a:cs typeface="Calibri"/>
              </a:rPr>
              <a:t>Unitedforalice.org/Connecticut</a:t>
            </a:r>
            <a:endParaRPr lang="en-US" b="1">
              <a:solidFill>
                <a:schemeClr val="tx2"/>
              </a:solidFill>
              <a:latin typeface="Arial Narrow"/>
              <a:ea typeface="Roboto"/>
              <a:cs typeface="Roboto"/>
            </a:endParaRPr>
          </a:p>
        </p:txBody>
      </p:sp>
      <p:pic>
        <p:nvPicPr>
          <p:cNvPr id="11" name="Picture 10" descr="Father combing child's hair">
            <a:extLst>
              <a:ext uri="{FF2B5EF4-FFF2-40B4-BE49-F238E27FC236}">
                <a16:creationId xmlns:a16="http://schemas.microsoft.com/office/drawing/2014/main" id="{C207CB37-8E12-3034-FC32-B2FAA3AC8B1C}"/>
              </a:ext>
            </a:extLst>
          </p:cNvPr>
          <p:cNvPicPr>
            <a:picLocks noChangeAspect="1"/>
          </p:cNvPicPr>
          <p:nvPr/>
        </p:nvPicPr>
        <p:blipFill rotWithShape="1">
          <a:blip r:embed="rId3"/>
          <a:srcRect l="1826" r="39833"/>
          <a:stretch/>
        </p:blipFill>
        <p:spPr>
          <a:xfrm>
            <a:off x="6879772" y="11362"/>
            <a:ext cx="5295997" cy="6064623"/>
          </a:xfrm>
          <a:prstGeom prst="rect">
            <a:avLst/>
          </a:prstGeom>
        </p:spPr>
      </p:pic>
      <p:sp>
        <p:nvSpPr>
          <p:cNvPr id="14" name="Rectangle 13">
            <a:extLst>
              <a:ext uri="{FF2B5EF4-FFF2-40B4-BE49-F238E27FC236}">
                <a16:creationId xmlns:a16="http://schemas.microsoft.com/office/drawing/2014/main" id="{C9B03704-F038-2707-8567-053A17F7F581}"/>
              </a:ext>
            </a:extLst>
          </p:cNvPr>
          <p:cNvSpPr/>
          <p:nvPr/>
        </p:nvSpPr>
        <p:spPr>
          <a:xfrm>
            <a:off x="-7725" y="-8778"/>
            <a:ext cx="12185675" cy="6067864"/>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united states&#10;&#10;Description automatically generated">
            <a:extLst>
              <a:ext uri="{FF2B5EF4-FFF2-40B4-BE49-F238E27FC236}">
                <a16:creationId xmlns:a16="http://schemas.microsoft.com/office/drawing/2014/main" id="{9969100F-E369-A421-9941-C634AD823F53}"/>
              </a:ext>
            </a:extLst>
          </p:cNvPr>
          <p:cNvPicPr>
            <a:picLocks noChangeAspect="1"/>
          </p:cNvPicPr>
          <p:nvPr/>
        </p:nvPicPr>
        <p:blipFill>
          <a:blip r:embed="rId4"/>
          <a:stretch>
            <a:fillRect/>
          </a:stretch>
        </p:blipFill>
        <p:spPr>
          <a:xfrm>
            <a:off x="110615" y="984595"/>
            <a:ext cx="6638177" cy="4885297"/>
          </a:xfrm>
          <a:prstGeom prst="rect">
            <a:avLst/>
          </a:prstGeom>
        </p:spPr>
      </p:pic>
      <p:sp>
        <p:nvSpPr>
          <p:cNvPr id="15" name="TextBox 14">
            <a:extLst>
              <a:ext uri="{FF2B5EF4-FFF2-40B4-BE49-F238E27FC236}">
                <a16:creationId xmlns:a16="http://schemas.microsoft.com/office/drawing/2014/main" id="{EB98E399-801C-2D5E-3283-74B6265918C3}"/>
              </a:ext>
            </a:extLst>
          </p:cNvPr>
          <p:cNvSpPr txBox="1"/>
          <p:nvPr/>
        </p:nvSpPr>
        <p:spPr>
          <a:xfrm>
            <a:off x="516193" y="823451"/>
            <a:ext cx="6243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00"/>
                </a:highlight>
                <a:cs typeface="Calibri"/>
              </a:rPr>
              <a:t>NEED TO SEE IF WE CAN HAVE MAP IMAGES ON CLEAR BACKGROUND</a:t>
            </a:r>
            <a:endParaRPr lang="en-US">
              <a:highlight>
                <a:srgbClr val="FFFF00"/>
              </a:highlight>
            </a:endParaRPr>
          </a:p>
        </p:txBody>
      </p:sp>
    </p:spTree>
    <p:extLst>
      <p:ext uri="{BB962C8B-B14F-4D97-AF65-F5344CB8AC3E}">
        <p14:creationId xmlns:p14="http://schemas.microsoft.com/office/powerpoint/2010/main" val="113111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in a bus&#10;&#10;Description automatically generated">
            <a:extLst>
              <a:ext uri="{FF2B5EF4-FFF2-40B4-BE49-F238E27FC236}">
                <a16:creationId xmlns:a16="http://schemas.microsoft.com/office/drawing/2014/main" id="{B957C104-E4C0-DD09-53F2-0E52AEFAB77E}"/>
              </a:ext>
            </a:extLst>
          </p:cNvPr>
          <p:cNvPicPr>
            <a:picLocks noChangeAspect="1"/>
          </p:cNvPicPr>
          <p:nvPr/>
        </p:nvPicPr>
        <p:blipFill>
          <a:blip r:embed="rId3"/>
          <a:stretch>
            <a:fillRect/>
          </a:stretch>
        </p:blipFill>
        <p:spPr>
          <a:xfrm>
            <a:off x="-4192" y="0"/>
            <a:ext cx="2087555" cy="6063342"/>
          </a:xfrm>
          <a:prstGeom prst="rect">
            <a:avLst/>
          </a:prstGeom>
        </p:spPr>
      </p:pic>
      <p:sp>
        <p:nvSpPr>
          <p:cNvPr id="14" name="Rectangle 13">
            <a:extLst>
              <a:ext uri="{FF2B5EF4-FFF2-40B4-BE49-F238E27FC236}">
                <a16:creationId xmlns:a16="http://schemas.microsoft.com/office/drawing/2014/main" id="{E78A75D4-84F7-4953-55CF-C0815E4DAACC}"/>
              </a:ext>
            </a:extLst>
          </p:cNvPr>
          <p:cNvSpPr/>
          <p:nvPr/>
        </p:nvSpPr>
        <p:spPr>
          <a:xfrm>
            <a:off x="3160" y="0"/>
            <a:ext cx="2159934" cy="6056979"/>
          </a:xfrm>
          <a:prstGeom prst="rect">
            <a:avLst/>
          </a:prstGeom>
          <a:solidFill>
            <a:srgbClr val="002F87">
              <a:alpha val="3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C27344F-3959-8C47-2030-FDFE320E03A6}"/>
              </a:ext>
            </a:extLst>
          </p:cNvPr>
          <p:cNvSpPr/>
          <p:nvPr/>
        </p:nvSpPr>
        <p:spPr>
          <a:xfrm>
            <a:off x="3490452" y="1337187"/>
            <a:ext cx="7157883" cy="352978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4E5727F-E6BD-A5BA-CC47-9EB78E882BD7}"/>
              </a:ext>
            </a:extLst>
          </p:cNvPr>
          <p:cNvSpPr/>
          <p:nvPr/>
        </p:nvSpPr>
        <p:spPr>
          <a:xfrm>
            <a:off x="2487561" y="1646705"/>
            <a:ext cx="5555226" cy="1091381"/>
          </a:xfrm>
          <a:prstGeom prst="roundRect">
            <a:avLst/>
          </a:prstGeom>
          <a:solidFill>
            <a:srgbClr val="FAD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999"/>
              </a:lnSpc>
            </a:pPr>
            <a:r>
              <a:rPr lang="en-US" sz="3600" b="1">
                <a:solidFill>
                  <a:schemeClr val="tx2"/>
                </a:solidFill>
                <a:latin typeface="Arial" panose="020B0604020202020204" pitchFamily="34" charset="0"/>
                <a:ea typeface="Roboto"/>
                <a:cs typeface="Arial" panose="020B0604020202020204" pitchFamily="34" charset="0"/>
              </a:rPr>
              <a:t>ALICE Methodology</a:t>
            </a:r>
            <a:endParaRPr lang="en-US" sz="3600">
              <a:solidFill>
                <a:schemeClr val="tx2"/>
              </a:solidFill>
              <a:latin typeface="Arial" panose="020B0604020202020204" pitchFamily="34" charset="0"/>
              <a:ea typeface="Roboto"/>
              <a:cs typeface="Arial" panose="020B0604020202020204" pitchFamily="34" charset="0"/>
            </a:endParaRPr>
          </a:p>
        </p:txBody>
      </p:sp>
      <p:sp>
        <p:nvSpPr>
          <p:cNvPr id="5" name="TextBox 1">
            <a:extLst>
              <a:ext uri="{FF2B5EF4-FFF2-40B4-BE49-F238E27FC236}">
                <a16:creationId xmlns:a16="http://schemas.microsoft.com/office/drawing/2014/main" id="{E09C183C-A798-7F55-B83F-594102EF90F1}"/>
              </a:ext>
            </a:extLst>
          </p:cNvPr>
          <p:cNvSpPr txBox="1"/>
          <p:nvPr/>
        </p:nvSpPr>
        <p:spPr>
          <a:xfrm>
            <a:off x="4865129" y="3047604"/>
            <a:ext cx="3983903" cy="8695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4999"/>
              </a:lnSpc>
            </a:pPr>
            <a:r>
              <a:rPr lang="en-US" sz="4800">
                <a:solidFill>
                  <a:schemeClr val="tx2"/>
                </a:solidFill>
                <a:latin typeface="Arial" panose="020B0604020202020204" pitchFamily="34" charset="0"/>
                <a:ea typeface="Roboto"/>
                <a:cs typeface="Arial" panose="020B0604020202020204" pitchFamily="34" charset="0"/>
              </a:rPr>
              <a:t>Overview</a:t>
            </a:r>
            <a:endParaRPr lang="en-US" sz="3600">
              <a:solidFill>
                <a:schemeClr val="tx2"/>
              </a:solidFill>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661668520"/>
      </p:ext>
    </p:extLst>
  </p:cSld>
  <p:clrMapOvr>
    <a:masterClrMapping/>
  </p:clrMapOvr>
</p:sld>
</file>

<file path=ppt/theme/theme1.xml><?xml version="1.0" encoding="utf-8"?>
<a:theme xmlns:a="http://schemas.openxmlformats.org/drawingml/2006/main" name="Office Theme">
  <a:themeElements>
    <a:clrScheme name="UWCT">
      <a:dk1>
        <a:srgbClr val="000000"/>
      </a:dk1>
      <a:lt1>
        <a:srgbClr val="FFFFFF"/>
      </a:lt1>
      <a:dk2>
        <a:srgbClr val="002F87"/>
      </a:dk2>
      <a:lt2>
        <a:srgbClr val="E7E6E6"/>
      </a:lt2>
      <a:accent1>
        <a:srgbClr val="F4B234"/>
      </a:accent1>
      <a:accent2>
        <a:srgbClr val="5B92D5"/>
      </a:accent2>
      <a:accent3>
        <a:srgbClr val="E33D30"/>
      </a:accent3>
      <a:accent4>
        <a:srgbClr val="FFC000"/>
      </a:accent4>
      <a:accent5>
        <a:srgbClr val="C94F9D"/>
      </a:accent5>
      <a:accent6>
        <a:srgbClr val="C0C0C0"/>
      </a:accent6>
      <a:hlink>
        <a:srgbClr val="002F87"/>
      </a:hlink>
      <a:folHlink>
        <a:srgbClr val="5B92D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E999E45219B64FB5C05DACEAD27118" ma:contentTypeVersion="13" ma:contentTypeDescription="Create a new document." ma:contentTypeScope="" ma:versionID="010e08dc71d4040be7066d729208ef20">
  <xsd:schema xmlns:xsd="http://www.w3.org/2001/XMLSchema" xmlns:xs="http://www.w3.org/2001/XMLSchema" xmlns:p="http://schemas.microsoft.com/office/2006/metadata/properties" xmlns:ns2="559ff8c3-03da-4e2f-ac75-fcbfe9c271ca" xmlns:ns3="d06396d7-a4dd-450f-bd06-e1d4c59ccd47" targetNamespace="http://schemas.microsoft.com/office/2006/metadata/properties" ma:root="true" ma:fieldsID="4a07e381a8f81a3cc34a887fba04c8e0" ns2:_="" ns3:_="">
    <xsd:import namespace="559ff8c3-03da-4e2f-ac75-fcbfe9c271ca"/>
    <xsd:import namespace="d06396d7-a4dd-450f-bd06-e1d4c59ccd4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ff8c3-03da-4e2f-ac75-fcbfe9c27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5245b27-e24b-49f1-aadd-eab4798e494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396d7-a4dd-450f-bd06-e1d4c59ccd4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3c53a4-17fa-4938-8ac5-4f507cda4759}" ma:internalName="TaxCatchAll" ma:showField="CatchAllData" ma:web="d06396d7-a4dd-450f-bd06-e1d4c59ccd4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9ff8c3-03da-4e2f-ac75-fcbfe9c271ca">
      <Terms xmlns="http://schemas.microsoft.com/office/infopath/2007/PartnerControls"/>
    </lcf76f155ced4ddcb4097134ff3c332f>
    <TaxCatchAll xmlns="d06396d7-a4dd-450f-bd06-e1d4c59ccd47" xsi:nil="true"/>
  </documentManagement>
</p:properties>
</file>

<file path=customXml/itemProps1.xml><?xml version="1.0" encoding="utf-8"?>
<ds:datastoreItem xmlns:ds="http://schemas.openxmlformats.org/officeDocument/2006/customXml" ds:itemID="{3F51D6C7-629F-4C07-A885-F0FF3C4CE98C}"/>
</file>

<file path=customXml/itemProps2.xml><?xml version="1.0" encoding="utf-8"?>
<ds:datastoreItem xmlns:ds="http://schemas.openxmlformats.org/officeDocument/2006/customXml" ds:itemID="{79B9A172-EF99-4CA5-9112-692B5BC5F0C9}">
  <ds:schemaRefs>
    <ds:schemaRef ds:uri="http://schemas.microsoft.com/sharepoint/v3/contenttype/forms"/>
  </ds:schemaRefs>
</ds:datastoreItem>
</file>

<file path=customXml/itemProps3.xml><?xml version="1.0" encoding="utf-8"?>
<ds:datastoreItem xmlns:ds="http://schemas.openxmlformats.org/officeDocument/2006/customXml" ds:itemID="{7B55132A-BC35-4ABE-8079-85EB37DC8B7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27</Notes>
  <HiddenSlides>1</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CONNECTICUT UNITED 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Carissa Decelles</dc:creator>
  <cp:revision>3</cp:revision>
  <dcterms:created xsi:type="dcterms:W3CDTF">2022-10-28T20:39:20Z</dcterms:created>
  <dcterms:modified xsi:type="dcterms:W3CDTF">2023-09-13T16:14:47Z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0x010100A9E999E45219B64FB5C05DACEAD27118</vt:lpwstr>
  </property>
</Properties>
</file>